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6213" r:id="rId1"/>
    <p:sldMasterId id="2147486225" r:id="rId2"/>
    <p:sldMasterId id="2147486258" r:id="rId3"/>
    <p:sldMasterId id="2147486843" r:id="rId4"/>
  </p:sldMasterIdLst>
  <p:notesMasterIdLst>
    <p:notesMasterId r:id="rId28"/>
  </p:notesMasterIdLst>
  <p:handoutMasterIdLst>
    <p:handoutMasterId r:id="rId29"/>
  </p:handoutMasterIdLst>
  <p:sldIdLst>
    <p:sldId id="256" r:id="rId5"/>
    <p:sldId id="293" r:id="rId6"/>
    <p:sldId id="290" r:id="rId7"/>
    <p:sldId id="289" r:id="rId8"/>
    <p:sldId id="291" r:id="rId9"/>
    <p:sldId id="260" r:id="rId10"/>
    <p:sldId id="315" r:id="rId11"/>
    <p:sldId id="294" r:id="rId12"/>
    <p:sldId id="310" r:id="rId13"/>
    <p:sldId id="311" r:id="rId14"/>
    <p:sldId id="295" r:id="rId15"/>
    <p:sldId id="296" r:id="rId16"/>
    <p:sldId id="277" r:id="rId17"/>
    <p:sldId id="308" r:id="rId18"/>
    <p:sldId id="300" r:id="rId19"/>
    <p:sldId id="314" r:id="rId20"/>
    <p:sldId id="271" r:id="rId21"/>
    <p:sldId id="279" r:id="rId22"/>
    <p:sldId id="280" r:id="rId23"/>
    <p:sldId id="282" r:id="rId24"/>
    <p:sldId id="303" r:id="rId25"/>
    <p:sldId id="306" r:id="rId26"/>
    <p:sldId id="309"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71C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5" autoAdjust="0"/>
    <p:restoredTop sz="87810" autoAdjust="0"/>
  </p:normalViewPr>
  <p:slideViewPr>
    <p:cSldViewPr snapToGrid="0" snapToObjects="1">
      <p:cViewPr varScale="1">
        <p:scale>
          <a:sx n="69" d="100"/>
          <a:sy n="69" d="100"/>
        </p:scale>
        <p:origin x="-936" y="-104"/>
      </p:cViewPr>
      <p:guideLst>
        <p:guide orient="horz" pos="2160"/>
        <p:guide pos="2880"/>
      </p:guideLst>
    </p:cSldViewPr>
  </p:slideViewPr>
  <p:outlineViewPr>
    <p:cViewPr>
      <p:scale>
        <a:sx n="33" d="100"/>
        <a:sy n="33" d="100"/>
      </p:scale>
      <p:origin x="0" y="92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lab:Desktop:zone%20transfer%20project:cctld_name.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lab:Desktop:pi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scatterChart>
        <c:scatterStyle val="lineMarker"/>
        <c:varyColors val="0"/>
        <c:ser>
          <c:idx val="0"/>
          <c:order val="0"/>
          <c:spPr>
            <a:ln w="47625">
              <a:noFill/>
            </a:ln>
          </c:spPr>
          <c:xVal>
            <c:strRef>
              <c:f>Sheet2!$A$1:$A$235</c:f>
              <c:strCache>
                <c:ptCount val="235"/>
                <c:pt idx="0">
                  <c:v>Ascension Island</c:v>
                </c:pt>
                <c:pt idx="1">
                  <c:v>Andorra</c:v>
                </c:pt>
                <c:pt idx="2">
                  <c:v>United Arab Emirates</c:v>
                </c:pt>
                <c:pt idx="3">
                  <c:v>Afghanistan</c:v>
                </c:pt>
                <c:pt idx="4">
                  <c:v>Antigua and Barbuda</c:v>
                </c:pt>
                <c:pt idx="5">
                  <c:v>Anguilla</c:v>
                </c:pt>
                <c:pt idx="6">
                  <c:v>Albania</c:v>
                </c:pt>
                <c:pt idx="7">
                  <c:v>Armenia</c:v>
                </c:pt>
                <c:pt idx="8">
                  <c:v>Netherlands Antilles</c:v>
                </c:pt>
                <c:pt idx="9">
                  <c:v>Angola</c:v>
                </c:pt>
                <c:pt idx="10">
                  <c:v>Antarctica</c:v>
                </c:pt>
                <c:pt idx="11">
                  <c:v>Argentina</c:v>
                </c:pt>
                <c:pt idx="12">
                  <c:v>American Samoa</c:v>
                </c:pt>
                <c:pt idx="13">
                  <c:v>Austria</c:v>
                </c:pt>
                <c:pt idx="14">
                  <c:v>Australia</c:v>
                </c:pt>
                <c:pt idx="15">
                  <c:v>Aruba</c:v>
                </c:pt>
                <c:pt idx="16">
                  <c:v>Åland</c:v>
                </c:pt>
                <c:pt idx="17">
                  <c:v>Azerbaijan</c:v>
                </c:pt>
                <c:pt idx="18">
                  <c:v>Bosnia and Herzegovina</c:v>
                </c:pt>
                <c:pt idx="19">
                  <c:v>Barbados</c:v>
                </c:pt>
                <c:pt idx="20">
                  <c:v>Bangladesh</c:v>
                </c:pt>
                <c:pt idx="21">
                  <c:v>Belgium</c:v>
                </c:pt>
                <c:pt idx="22">
                  <c:v>Burkina Faso</c:v>
                </c:pt>
                <c:pt idx="23">
                  <c:v>Bulgaria</c:v>
                </c:pt>
                <c:pt idx="24">
                  <c:v>Bahrain</c:v>
                </c:pt>
                <c:pt idx="25">
                  <c:v>Burundi</c:v>
                </c:pt>
                <c:pt idx="26">
                  <c:v>Benin</c:v>
                </c:pt>
                <c:pt idx="27">
                  <c:v>Bermuda</c:v>
                </c:pt>
                <c:pt idx="28">
                  <c:v>Brunei</c:v>
                </c:pt>
                <c:pt idx="29">
                  <c:v>Bolivia</c:v>
                </c:pt>
                <c:pt idx="30">
                  <c:v>Brazil</c:v>
                </c:pt>
                <c:pt idx="31">
                  <c:v>Bahamas</c:v>
                </c:pt>
                <c:pt idx="32">
                  <c:v>Bhutan</c:v>
                </c:pt>
                <c:pt idx="33">
                  <c:v>Botswana</c:v>
                </c:pt>
                <c:pt idx="34">
                  <c:v>Belarus</c:v>
                </c:pt>
                <c:pt idx="35">
                  <c:v>Belize</c:v>
                </c:pt>
                <c:pt idx="36">
                  <c:v>Canada</c:v>
                </c:pt>
                <c:pt idx="37">
                  <c:v>Cocos (Keeling) Islands</c:v>
                </c:pt>
                <c:pt idx="38">
                  <c:v>Democratic Republic of the Congo</c:v>
                </c:pt>
                <c:pt idx="39">
                  <c:v>Central African Republic</c:v>
                </c:pt>
                <c:pt idx="40">
                  <c:v>Republic of the Congo</c:v>
                </c:pt>
                <c:pt idx="41">
                  <c:v>Switzerland</c:v>
                </c:pt>
                <c:pt idx="42">
                  <c:v>Côte d'Ivoire</c:v>
                </c:pt>
                <c:pt idx="43">
                  <c:v>Chile</c:v>
                </c:pt>
                <c:pt idx="44">
                  <c:v>Cameroon</c:v>
                </c:pt>
                <c:pt idx="45">
                  <c:v>People's Republic of China</c:v>
                </c:pt>
                <c:pt idx="46">
                  <c:v>Colombia</c:v>
                </c:pt>
                <c:pt idx="47">
                  <c:v>Costa Rica</c:v>
                </c:pt>
                <c:pt idx="48">
                  <c:v>Cuba</c:v>
                </c:pt>
                <c:pt idx="49">
                  <c:v>Cape Verde</c:v>
                </c:pt>
                <c:pt idx="50">
                  <c:v>Christmas Island</c:v>
                </c:pt>
                <c:pt idx="51">
                  <c:v>Cyprus</c:v>
                </c:pt>
                <c:pt idx="52">
                  <c:v>Czech Republic</c:v>
                </c:pt>
                <c:pt idx="53">
                  <c:v>Germany</c:v>
                </c:pt>
                <c:pt idx="54">
                  <c:v>Djibouti</c:v>
                </c:pt>
                <c:pt idx="55">
                  <c:v>Denmark</c:v>
                </c:pt>
                <c:pt idx="56">
                  <c:v>Dominica</c:v>
                </c:pt>
                <c:pt idx="57">
                  <c:v>Dominican Republic</c:v>
                </c:pt>
                <c:pt idx="58">
                  <c:v>Algeria</c:v>
                </c:pt>
                <c:pt idx="59">
                  <c:v>Ecuador</c:v>
                </c:pt>
                <c:pt idx="60">
                  <c:v>Estonia</c:v>
                </c:pt>
                <c:pt idx="61">
                  <c:v>Egypt</c:v>
                </c:pt>
                <c:pt idx="62">
                  <c:v>Eritrea</c:v>
                </c:pt>
                <c:pt idx="63">
                  <c:v>Spain</c:v>
                </c:pt>
                <c:pt idx="64">
                  <c:v>Ethiopia</c:v>
                </c:pt>
                <c:pt idx="65">
                  <c:v>European Union</c:v>
                </c:pt>
                <c:pt idx="66">
                  <c:v>Finland</c:v>
                </c:pt>
                <c:pt idx="67">
                  <c:v>Federated States of Micronesia</c:v>
                </c:pt>
                <c:pt idx="68">
                  <c:v>Faroe Islands</c:v>
                </c:pt>
                <c:pt idx="69">
                  <c:v>France</c:v>
                </c:pt>
                <c:pt idx="70">
                  <c:v>Gabon</c:v>
                </c:pt>
                <c:pt idx="71">
                  <c:v>Grenada</c:v>
                </c:pt>
                <c:pt idx="72">
                  <c:v>Georgia</c:v>
                </c:pt>
                <c:pt idx="73">
                  <c:v>French Guiana</c:v>
                </c:pt>
                <c:pt idx="74">
                  <c:v>Guernsey</c:v>
                </c:pt>
                <c:pt idx="75">
                  <c:v>Ghana</c:v>
                </c:pt>
                <c:pt idx="76">
                  <c:v>Gibraltar</c:v>
                </c:pt>
                <c:pt idx="77">
                  <c:v>Greenland</c:v>
                </c:pt>
                <c:pt idx="78">
                  <c:v>The Gambia</c:v>
                </c:pt>
                <c:pt idx="79">
                  <c:v>Guadeloupe</c:v>
                </c:pt>
                <c:pt idx="80">
                  <c:v>Equatorial Guinea</c:v>
                </c:pt>
                <c:pt idx="81">
                  <c:v>Greece</c:v>
                </c:pt>
                <c:pt idx="82">
                  <c:v>South Georgia and the South Sandwich Islands</c:v>
                </c:pt>
                <c:pt idx="83">
                  <c:v>Guam</c:v>
                </c:pt>
                <c:pt idx="84">
                  <c:v>Guinea-Bissau</c:v>
                </c:pt>
                <c:pt idx="85">
                  <c:v>Guyana</c:v>
                </c:pt>
                <c:pt idx="86">
                  <c:v>Hong Kong</c:v>
                </c:pt>
                <c:pt idx="87">
                  <c:v>Heard Island and McDonald Islands</c:v>
                </c:pt>
                <c:pt idx="88">
                  <c:v>Honduras</c:v>
                </c:pt>
                <c:pt idx="89">
                  <c:v>Croatia</c:v>
                </c:pt>
                <c:pt idx="90">
                  <c:v>Haiti</c:v>
                </c:pt>
                <c:pt idx="91">
                  <c:v>Hungary</c:v>
                </c:pt>
                <c:pt idx="92">
                  <c:v>Indonesia</c:v>
                </c:pt>
                <c:pt idx="93">
                  <c:v>Republic of Ireland/Northern Ireland</c:v>
                </c:pt>
                <c:pt idx="94">
                  <c:v>Israel</c:v>
                </c:pt>
                <c:pt idx="95">
                  <c:v>Isle of Man</c:v>
                </c:pt>
                <c:pt idx="96">
                  <c:v>India</c:v>
                </c:pt>
                <c:pt idx="97">
                  <c:v>British Indian Ocean Territory</c:v>
                </c:pt>
                <c:pt idx="98">
                  <c:v>Iraq</c:v>
                </c:pt>
                <c:pt idx="99">
                  <c:v>Iran</c:v>
                </c:pt>
                <c:pt idx="100">
                  <c:v>Iceland</c:v>
                </c:pt>
                <c:pt idx="101">
                  <c:v>Italy</c:v>
                </c:pt>
                <c:pt idx="102">
                  <c:v>Jersey</c:v>
                </c:pt>
                <c:pt idx="103">
                  <c:v>Jordan</c:v>
                </c:pt>
                <c:pt idx="104">
                  <c:v>Japan</c:v>
                </c:pt>
                <c:pt idx="105">
                  <c:v>Kenya</c:v>
                </c:pt>
                <c:pt idx="106">
                  <c:v>Kyrgyzstan</c:v>
                </c:pt>
                <c:pt idx="107">
                  <c:v>Cambodia</c:v>
                </c:pt>
                <c:pt idx="108">
                  <c:v>Kiribati</c:v>
                </c:pt>
                <c:pt idx="109">
                  <c:v>Comoros</c:v>
                </c:pt>
                <c:pt idx="110">
                  <c:v>Saint Kitts and Nevis</c:v>
                </c:pt>
                <c:pt idx="111">
                  <c:v>Democratic People's Republic of Korea</c:v>
                </c:pt>
                <c:pt idx="112">
                  <c:v>Republic of Korea</c:v>
                </c:pt>
                <c:pt idx="113">
                  <c:v>Kuwait</c:v>
                </c:pt>
                <c:pt idx="114">
                  <c:v>Cayman Islands</c:v>
                </c:pt>
                <c:pt idx="115">
                  <c:v>Kazakhstan</c:v>
                </c:pt>
                <c:pt idx="116">
                  <c:v>Laos</c:v>
                </c:pt>
                <c:pt idx="117">
                  <c:v>Lebanon</c:v>
                </c:pt>
                <c:pt idx="118">
                  <c:v>Saint Lucia</c:v>
                </c:pt>
                <c:pt idx="119">
                  <c:v>Liechtenstein</c:v>
                </c:pt>
                <c:pt idx="120">
                  <c:v>Sri Lanka</c:v>
                </c:pt>
                <c:pt idx="121">
                  <c:v>Lesotho</c:v>
                </c:pt>
                <c:pt idx="122">
                  <c:v>Lithuania</c:v>
                </c:pt>
                <c:pt idx="123">
                  <c:v>Luxembourg</c:v>
                </c:pt>
                <c:pt idx="124">
                  <c:v>Latvia</c:v>
                </c:pt>
                <c:pt idx="125">
                  <c:v>Libya</c:v>
                </c:pt>
                <c:pt idx="126">
                  <c:v>Morocco</c:v>
                </c:pt>
                <c:pt idx="127">
                  <c:v>Monaco</c:v>
                </c:pt>
                <c:pt idx="128">
                  <c:v>Moldova</c:v>
                </c:pt>
                <c:pt idx="129">
                  <c:v>Montenegro</c:v>
                </c:pt>
                <c:pt idx="130">
                  <c:v>Madagascar</c:v>
                </c:pt>
                <c:pt idx="131">
                  <c:v>Marshall Islands</c:v>
                </c:pt>
                <c:pt idx="132">
                  <c:v>Macedonia</c:v>
                </c:pt>
                <c:pt idx="133">
                  <c:v>Mali</c:v>
                </c:pt>
                <c:pt idx="134">
                  <c:v>Myanmar</c:v>
                </c:pt>
                <c:pt idx="135">
                  <c:v>Mongolia</c:v>
                </c:pt>
                <c:pt idx="136">
                  <c:v>Macau</c:v>
                </c:pt>
                <c:pt idx="137">
                  <c:v>Northern Mariana Islands</c:v>
                </c:pt>
                <c:pt idx="138">
                  <c:v>Martinique</c:v>
                </c:pt>
                <c:pt idx="139">
                  <c:v>Mauritania</c:v>
                </c:pt>
                <c:pt idx="140">
                  <c:v>Montserrat</c:v>
                </c:pt>
                <c:pt idx="141">
                  <c:v>Malta</c:v>
                </c:pt>
                <c:pt idx="142">
                  <c:v>Mauritius</c:v>
                </c:pt>
                <c:pt idx="143">
                  <c:v>Maldives</c:v>
                </c:pt>
                <c:pt idx="144">
                  <c:v>Malawi</c:v>
                </c:pt>
                <c:pt idx="145">
                  <c:v>Mexico</c:v>
                </c:pt>
                <c:pt idx="146">
                  <c:v>Malaysia</c:v>
                </c:pt>
                <c:pt idx="147">
                  <c:v>Mozambique</c:v>
                </c:pt>
                <c:pt idx="148">
                  <c:v>Namibia</c:v>
                </c:pt>
                <c:pt idx="149">
                  <c:v>New Caledonia</c:v>
                </c:pt>
                <c:pt idx="150">
                  <c:v>Niger</c:v>
                </c:pt>
                <c:pt idx="151">
                  <c:v>Norfolk Island</c:v>
                </c:pt>
                <c:pt idx="152">
                  <c:v>Nigeria</c:v>
                </c:pt>
                <c:pt idx="153">
                  <c:v>Nicaragua</c:v>
                </c:pt>
                <c:pt idx="154">
                  <c:v>Netherlands</c:v>
                </c:pt>
                <c:pt idx="155">
                  <c:v>Norway</c:v>
                </c:pt>
                <c:pt idx="156">
                  <c:v>Nepal</c:v>
                </c:pt>
                <c:pt idx="157">
                  <c:v>Nauru</c:v>
                </c:pt>
                <c:pt idx="158">
                  <c:v>Niue</c:v>
                </c:pt>
                <c:pt idx="159">
                  <c:v>New Zealand</c:v>
                </c:pt>
                <c:pt idx="160">
                  <c:v>Oman</c:v>
                </c:pt>
                <c:pt idx="161">
                  <c:v>Panama</c:v>
                </c:pt>
                <c:pt idx="162">
                  <c:v>Peru</c:v>
                </c:pt>
                <c:pt idx="163">
                  <c:v>French Polynesia</c:v>
                </c:pt>
                <c:pt idx="164">
                  <c:v>Papua New Guinea</c:v>
                </c:pt>
                <c:pt idx="165">
                  <c:v>Philippines</c:v>
                </c:pt>
                <c:pt idx="166">
                  <c:v>Pakistan</c:v>
                </c:pt>
                <c:pt idx="167">
                  <c:v>Poland</c:v>
                </c:pt>
                <c:pt idx="168">
                  <c:v>Saint-Pierre and Miquelon</c:v>
                </c:pt>
                <c:pt idx="169">
                  <c:v>Pitcairn Islands</c:v>
                </c:pt>
                <c:pt idx="170">
                  <c:v>Puerto Rico</c:v>
                </c:pt>
                <c:pt idx="171">
                  <c:v>Palestinian territories</c:v>
                </c:pt>
                <c:pt idx="172">
                  <c:v>Portugal</c:v>
                </c:pt>
                <c:pt idx="173">
                  <c:v>Paraguay</c:v>
                </c:pt>
                <c:pt idx="174">
                  <c:v>Qatar</c:v>
                </c:pt>
                <c:pt idx="175">
                  <c:v>Réunion</c:v>
                </c:pt>
                <c:pt idx="176">
                  <c:v>Romania</c:v>
                </c:pt>
                <c:pt idx="177">
                  <c:v>Serbia</c:v>
                </c:pt>
                <c:pt idx="178">
                  <c:v>Russia</c:v>
                </c:pt>
                <c:pt idx="179">
                  <c:v>Rwanda</c:v>
                </c:pt>
                <c:pt idx="180">
                  <c:v>Saudi Arabia</c:v>
                </c:pt>
                <c:pt idx="181">
                  <c:v>Solomon Islands</c:v>
                </c:pt>
                <c:pt idx="182">
                  <c:v>Seychelles</c:v>
                </c:pt>
                <c:pt idx="183">
                  <c:v>Sudan</c:v>
                </c:pt>
                <c:pt idx="184">
                  <c:v>Sweden</c:v>
                </c:pt>
                <c:pt idx="185">
                  <c:v>Singapore</c:v>
                </c:pt>
                <c:pt idx="186">
                  <c:v>Saint Helena</c:v>
                </c:pt>
                <c:pt idx="187">
                  <c:v>Slovenia</c:v>
                </c:pt>
                <c:pt idx="188">
                  <c:v>Slovakia</c:v>
                </c:pt>
                <c:pt idx="189">
                  <c:v>Sierra Leone</c:v>
                </c:pt>
                <c:pt idx="190">
                  <c:v>San Marino</c:v>
                </c:pt>
                <c:pt idx="191">
                  <c:v>Senegal</c:v>
                </c:pt>
                <c:pt idx="192">
                  <c:v>Somalia</c:v>
                </c:pt>
                <c:pt idx="193">
                  <c:v>Suriname</c:v>
                </c:pt>
                <c:pt idx="194">
                  <c:v>São Tomé and Príncipe</c:v>
                </c:pt>
                <c:pt idx="195">
                  <c:v>Soviet Union</c:v>
                </c:pt>
                <c:pt idx="196">
                  <c:v>Syria</c:v>
                </c:pt>
                <c:pt idx="197">
                  <c:v>Swaziland</c:v>
                </c:pt>
                <c:pt idx="198">
                  <c:v>Turks and Caicos Islands</c:v>
                </c:pt>
                <c:pt idx="199">
                  <c:v>Chad</c:v>
                </c:pt>
                <c:pt idx="200">
                  <c:v>French Southern and Antarctic Lands</c:v>
                </c:pt>
                <c:pt idx="201">
                  <c:v>Togo</c:v>
                </c:pt>
                <c:pt idx="202">
                  <c:v>Thailand</c:v>
                </c:pt>
                <c:pt idx="203">
                  <c:v>Tajikistan</c:v>
                </c:pt>
                <c:pt idx="204">
                  <c:v>Tokelau</c:v>
                </c:pt>
                <c:pt idx="205">
                  <c:v>East Timor</c:v>
                </c:pt>
                <c:pt idx="206">
                  <c:v>Turkmenistan</c:v>
                </c:pt>
                <c:pt idx="207">
                  <c:v>Tunisia</c:v>
                </c:pt>
                <c:pt idx="208">
                  <c:v>Tonga</c:v>
                </c:pt>
                <c:pt idx="209">
                  <c:v>East Timor</c:v>
                </c:pt>
                <c:pt idx="210">
                  <c:v>Turkey</c:v>
                </c:pt>
                <c:pt idx="211">
                  <c:v>Trinidad and Tobago</c:v>
                </c:pt>
                <c:pt idx="212">
                  <c:v>Tuvalu</c:v>
                </c:pt>
                <c:pt idx="213">
                  <c:v>Taiwan</c:v>
                </c:pt>
                <c:pt idx="214">
                  <c:v>Tanzania</c:v>
                </c:pt>
                <c:pt idx="215">
                  <c:v>Ukraine</c:v>
                </c:pt>
                <c:pt idx="216">
                  <c:v>Uganda</c:v>
                </c:pt>
                <c:pt idx="217">
                  <c:v>United Kingdom</c:v>
                </c:pt>
                <c:pt idx="218">
                  <c:v>United States of America</c:v>
                </c:pt>
                <c:pt idx="219">
                  <c:v>Uruguay</c:v>
                </c:pt>
                <c:pt idx="220">
                  <c:v>Uzbekistan</c:v>
                </c:pt>
                <c:pt idx="221">
                  <c:v>Vatican City</c:v>
                </c:pt>
                <c:pt idx="222">
                  <c:v>Saint Vincent and the Grenadines</c:v>
                </c:pt>
                <c:pt idx="223">
                  <c:v>Venezuela</c:v>
                </c:pt>
                <c:pt idx="224">
                  <c:v>British Virgin Islands</c:v>
                </c:pt>
                <c:pt idx="225">
                  <c:v>United States Virgin Islands</c:v>
                </c:pt>
                <c:pt idx="226">
                  <c:v>Vietnam</c:v>
                </c:pt>
                <c:pt idx="227">
                  <c:v>Vanuatu</c:v>
                </c:pt>
                <c:pt idx="228">
                  <c:v>Wallis and Futuna</c:v>
                </c:pt>
                <c:pt idx="229">
                  <c:v>Samoa</c:v>
                </c:pt>
                <c:pt idx="230">
                  <c:v>Yemen</c:v>
                </c:pt>
                <c:pt idx="231">
                  <c:v>Mayotte</c:v>
                </c:pt>
                <c:pt idx="232">
                  <c:v>South Africa</c:v>
                </c:pt>
                <c:pt idx="233">
                  <c:v>Zambia</c:v>
                </c:pt>
                <c:pt idx="234">
                  <c:v>Zimbabwe</c:v>
                </c:pt>
              </c:strCache>
            </c:strRef>
          </c:xVal>
          <c:yVal>
            <c:numRef>
              <c:f>Sheet2!$B$1:$B$235</c:f>
              <c:numCache>
                <c:formatCode>General</c:formatCode>
                <c:ptCount val="235"/>
                <c:pt idx="0">
                  <c:v>13.0</c:v>
                </c:pt>
                <c:pt idx="1">
                  <c:v>14.0</c:v>
                </c:pt>
                <c:pt idx="2">
                  <c:v>9.0</c:v>
                </c:pt>
                <c:pt idx="3">
                  <c:v>10.0</c:v>
                </c:pt>
                <c:pt idx="4">
                  <c:v>8.0</c:v>
                </c:pt>
                <c:pt idx="5">
                  <c:v>11.0</c:v>
                </c:pt>
                <c:pt idx="6">
                  <c:v>10.0</c:v>
                </c:pt>
                <c:pt idx="7">
                  <c:v>11.0</c:v>
                </c:pt>
                <c:pt idx="8">
                  <c:v>12.0</c:v>
                </c:pt>
                <c:pt idx="9">
                  <c:v>16.0</c:v>
                </c:pt>
                <c:pt idx="10">
                  <c:v>17.0</c:v>
                </c:pt>
                <c:pt idx="11">
                  <c:v>8.0</c:v>
                </c:pt>
                <c:pt idx="12">
                  <c:v>12.0</c:v>
                </c:pt>
                <c:pt idx="13">
                  <c:v>7.0</c:v>
                </c:pt>
                <c:pt idx="14">
                  <c:v>0.0</c:v>
                </c:pt>
                <c:pt idx="15">
                  <c:v>19.0</c:v>
                </c:pt>
                <c:pt idx="16">
                  <c:v>7.0</c:v>
                </c:pt>
                <c:pt idx="17">
                  <c:v>17.0</c:v>
                </c:pt>
                <c:pt idx="18">
                  <c:v>15.0</c:v>
                </c:pt>
                <c:pt idx="19">
                  <c:v>2.0</c:v>
                </c:pt>
                <c:pt idx="20">
                  <c:v>100.0</c:v>
                </c:pt>
                <c:pt idx="21">
                  <c:v>14.0</c:v>
                </c:pt>
                <c:pt idx="22">
                  <c:v>13.0</c:v>
                </c:pt>
                <c:pt idx="23">
                  <c:v>26.0</c:v>
                </c:pt>
                <c:pt idx="24">
                  <c:v>6.0</c:v>
                </c:pt>
                <c:pt idx="25">
                  <c:v>9.0</c:v>
                </c:pt>
                <c:pt idx="26">
                  <c:v>11.0</c:v>
                </c:pt>
                <c:pt idx="27">
                  <c:v>10.0</c:v>
                </c:pt>
                <c:pt idx="28">
                  <c:v>0.0</c:v>
                </c:pt>
                <c:pt idx="29">
                  <c:v>12.0</c:v>
                </c:pt>
                <c:pt idx="30">
                  <c:v>13.0</c:v>
                </c:pt>
                <c:pt idx="31">
                  <c:v>17.0</c:v>
                </c:pt>
                <c:pt idx="32">
                  <c:v>12.0</c:v>
                </c:pt>
                <c:pt idx="33">
                  <c:v>21.0</c:v>
                </c:pt>
                <c:pt idx="34">
                  <c:v>19.0</c:v>
                </c:pt>
                <c:pt idx="35">
                  <c:v>11.0</c:v>
                </c:pt>
                <c:pt idx="36">
                  <c:v>14.0</c:v>
                </c:pt>
                <c:pt idx="37">
                  <c:v>6.0</c:v>
                </c:pt>
                <c:pt idx="38">
                  <c:v>15.0</c:v>
                </c:pt>
                <c:pt idx="39">
                  <c:v>0.0</c:v>
                </c:pt>
                <c:pt idx="40">
                  <c:v>12.0</c:v>
                </c:pt>
                <c:pt idx="41">
                  <c:v>13.0</c:v>
                </c:pt>
                <c:pt idx="42">
                  <c:v>10.0</c:v>
                </c:pt>
                <c:pt idx="43">
                  <c:v>15.0</c:v>
                </c:pt>
                <c:pt idx="44">
                  <c:v>16.0</c:v>
                </c:pt>
                <c:pt idx="45">
                  <c:v>18.0</c:v>
                </c:pt>
                <c:pt idx="46">
                  <c:v>8.0</c:v>
                </c:pt>
                <c:pt idx="47">
                  <c:v>8.0</c:v>
                </c:pt>
                <c:pt idx="48">
                  <c:v>23.0</c:v>
                </c:pt>
                <c:pt idx="49">
                  <c:v>12.0</c:v>
                </c:pt>
                <c:pt idx="50">
                  <c:v>15.0</c:v>
                </c:pt>
                <c:pt idx="51">
                  <c:v>13.0</c:v>
                </c:pt>
                <c:pt idx="52">
                  <c:v>15.0</c:v>
                </c:pt>
                <c:pt idx="53">
                  <c:v>7.0</c:v>
                </c:pt>
                <c:pt idx="54">
                  <c:v>17.0</c:v>
                </c:pt>
                <c:pt idx="55">
                  <c:v>10.0</c:v>
                </c:pt>
                <c:pt idx="56">
                  <c:v>19.0</c:v>
                </c:pt>
                <c:pt idx="57">
                  <c:v>7.0</c:v>
                </c:pt>
                <c:pt idx="58">
                  <c:v>30.0</c:v>
                </c:pt>
                <c:pt idx="59">
                  <c:v>12.0</c:v>
                </c:pt>
                <c:pt idx="60">
                  <c:v>20.0</c:v>
                </c:pt>
                <c:pt idx="61">
                  <c:v>0.0</c:v>
                </c:pt>
                <c:pt idx="62">
                  <c:v>80.0</c:v>
                </c:pt>
                <c:pt idx="63">
                  <c:v>9.0</c:v>
                </c:pt>
                <c:pt idx="64">
                  <c:v>14.0</c:v>
                </c:pt>
                <c:pt idx="65">
                  <c:v>10.0</c:v>
                </c:pt>
                <c:pt idx="66">
                  <c:v>10.0</c:v>
                </c:pt>
                <c:pt idx="67">
                  <c:v>14.0</c:v>
                </c:pt>
                <c:pt idx="68">
                  <c:v>4.0</c:v>
                </c:pt>
                <c:pt idx="69">
                  <c:v>13.0</c:v>
                </c:pt>
                <c:pt idx="70">
                  <c:v>18.0</c:v>
                </c:pt>
                <c:pt idx="71">
                  <c:v>10.0</c:v>
                </c:pt>
                <c:pt idx="72">
                  <c:v>21.0</c:v>
                </c:pt>
                <c:pt idx="73">
                  <c:v>11.0</c:v>
                </c:pt>
                <c:pt idx="74">
                  <c:v>23.0</c:v>
                </c:pt>
                <c:pt idx="75">
                  <c:v>38.0</c:v>
                </c:pt>
                <c:pt idx="76">
                  <c:v>21.0</c:v>
                </c:pt>
                <c:pt idx="77">
                  <c:v>12.0</c:v>
                </c:pt>
                <c:pt idx="78">
                  <c:v>14.0</c:v>
                </c:pt>
                <c:pt idx="79">
                  <c:v>7.0</c:v>
                </c:pt>
                <c:pt idx="80">
                  <c:v>0.0</c:v>
                </c:pt>
                <c:pt idx="81">
                  <c:v>15.0</c:v>
                </c:pt>
                <c:pt idx="82">
                  <c:v>10.0</c:v>
                </c:pt>
                <c:pt idx="83">
                  <c:v>0.0</c:v>
                </c:pt>
                <c:pt idx="84">
                  <c:v>0.0</c:v>
                </c:pt>
                <c:pt idx="85">
                  <c:v>5.0</c:v>
                </c:pt>
                <c:pt idx="86">
                  <c:v>18.0</c:v>
                </c:pt>
                <c:pt idx="87">
                  <c:v>22.0</c:v>
                </c:pt>
                <c:pt idx="88">
                  <c:v>12.0</c:v>
                </c:pt>
                <c:pt idx="89">
                  <c:v>17.0</c:v>
                </c:pt>
                <c:pt idx="90">
                  <c:v>14.0</c:v>
                </c:pt>
                <c:pt idx="91">
                  <c:v>23.0</c:v>
                </c:pt>
                <c:pt idx="92">
                  <c:v>0.0</c:v>
                </c:pt>
                <c:pt idx="93">
                  <c:v>15.0</c:v>
                </c:pt>
                <c:pt idx="94">
                  <c:v>0.0</c:v>
                </c:pt>
                <c:pt idx="95">
                  <c:v>14.0</c:v>
                </c:pt>
                <c:pt idx="96">
                  <c:v>18.0</c:v>
                </c:pt>
                <c:pt idx="97">
                  <c:v>4.0</c:v>
                </c:pt>
                <c:pt idx="98">
                  <c:v>17.0</c:v>
                </c:pt>
                <c:pt idx="99">
                  <c:v>12.0</c:v>
                </c:pt>
                <c:pt idx="100">
                  <c:v>16.0</c:v>
                </c:pt>
                <c:pt idx="101">
                  <c:v>16.0</c:v>
                </c:pt>
                <c:pt idx="102">
                  <c:v>13.0</c:v>
                </c:pt>
                <c:pt idx="103">
                  <c:v>10.0</c:v>
                </c:pt>
                <c:pt idx="104">
                  <c:v>11.0</c:v>
                </c:pt>
                <c:pt idx="105">
                  <c:v>0.0</c:v>
                </c:pt>
                <c:pt idx="106">
                  <c:v>32.0</c:v>
                </c:pt>
                <c:pt idx="107">
                  <c:v>0.0</c:v>
                </c:pt>
                <c:pt idx="108">
                  <c:v>12.0</c:v>
                </c:pt>
                <c:pt idx="109">
                  <c:v>6.0</c:v>
                </c:pt>
                <c:pt idx="110">
                  <c:v>17.0</c:v>
                </c:pt>
                <c:pt idx="111">
                  <c:v>0.0</c:v>
                </c:pt>
                <c:pt idx="112">
                  <c:v>7.0</c:v>
                </c:pt>
                <c:pt idx="113">
                  <c:v>11.0</c:v>
                </c:pt>
                <c:pt idx="114">
                  <c:v>6.0</c:v>
                </c:pt>
                <c:pt idx="115">
                  <c:v>18.0</c:v>
                </c:pt>
                <c:pt idx="116">
                  <c:v>13.0</c:v>
                </c:pt>
                <c:pt idx="117">
                  <c:v>0.0</c:v>
                </c:pt>
                <c:pt idx="118">
                  <c:v>10.0</c:v>
                </c:pt>
                <c:pt idx="119">
                  <c:v>13.0</c:v>
                </c:pt>
                <c:pt idx="120">
                  <c:v>10.0</c:v>
                </c:pt>
                <c:pt idx="121">
                  <c:v>10.0</c:v>
                </c:pt>
                <c:pt idx="122">
                  <c:v>14.0</c:v>
                </c:pt>
                <c:pt idx="123">
                  <c:v>9.0</c:v>
                </c:pt>
                <c:pt idx="124">
                  <c:v>15.0</c:v>
                </c:pt>
                <c:pt idx="125">
                  <c:v>6.0</c:v>
                </c:pt>
                <c:pt idx="126">
                  <c:v>12.0</c:v>
                </c:pt>
                <c:pt idx="127">
                  <c:v>11.0</c:v>
                </c:pt>
                <c:pt idx="128">
                  <c:v>21.0</c:v>
                </c:pt>
                <c:pt idx="129">
                  <c:v>11.0</c:v>
                </c:pt>
                <c:pt idx="130">
                  <c:v>23.0</c:v>
                </c:pt>
                <c:pt idx="131">
                  <c:v>33.0</c:v>
                </c:pt>
                <c:pt idx="132">
                  <c:v>14.0</c:v>
                </c:pt>
                <c:pt idx="133">
                  <c:v>35.0</c:v>
                </c:pt>
                <c:pt idx="134">
                  <c:v>75.0</c:v>
                </c:pt>
                <c:pt idx="135">
                  <c:v>28.0</c:v>
                </c:pt>
                <c:pt idx="136">
                  <c:v>14.0</c:v>
                </c:pt>
                <c:pt idx="137">
                  <c:v>9.0</c:v>
                </c:pt>
                <c:pt idx="138">
                  <c:v>34.0</c:v>
                </c:pt>
                <c:pt idx="139">
                  <c:v>26.0</c:v>
                </c:pt>
                <c:pt idx="140">
                  <c:v>14.0</c:v>
                </c:pt>
                <c:pt idx="141">
                  <c:v>0.0</c:v>
                </c:pt>
                <c:pt idx="142">
                  <c:v>9.0</c:v>
                </c:pt>
                <c:pt idx="143">
                  <c:v>14.0</c:v>
                </c:pt>
                <c:pt idx="144">
                  <c:v>21.0</c:v>
                </c:pt>
                <c:pt idx="145">
                  <c:v>12.0</c:v>
                </c:pt>
                <c:pt idx="146">
                  <c:v>9.0</c:v>
                </c:pt>
                <c:pt idx="147">
                  <c:v>7.0</c:v>
                </c:pt>
                <c:pt idx="148">
                  <c:v>15.0</c:v>
                </c:pt>
                <c:pt idx="149">
                  <c:v>16.0</c:v>
                </c:pt>
                <c:pt idx="150">
                  <c:v>20.0</c:v>
                </c:pt>
                <c:pt idx="151">
                  <c:v>17.0</c:v>
                </c:pt>
                <c:pt idx="152">
                  <c:v>14.0</c:v>
                </c:pt>
                <c:pt idx="153">
                  <c:v>3.0</c:v>
                </c:pt>
                <c:pt idx="154">
                  <c:v>13.0</c:v>
                </c:pt>
                <c:pt idx="155">
                  <c:v>11.0</c:v>
                </c:pt>
                <c:pt idx="156">
                  <c:v>22.0</c:v>
                </c:pt>
                <c:pt idx="157">
                  <c:v>0.0</c:v>
                </c:pt>
                <c:pt idx="158">
                  <c:v>12.0</c:v>
                </c:pt>
                <c:pt idx="159">
                  <c:v>0.0</c:v>
                </c:pt>
                <c:pt idx="160">
                  <c:v>0.0</c:v>
                </c:pt>
                <c:pt idx="161">
                  <c:v>0.0</c:v>
                </c:pt>
                <c:pt idx="162">
                  <c:v>7.0</c:v>
                </c:pt>
                <c:pt idx="163">
                  <c:v>26.0</c:v>
                </c:pt>
                <c:pt idx="164">
                  <c:v>0.0</c:v>
                </c:pt>
                <c:pt idx="165">
                  <c:v>16.0</c:v>
                </c:pt>
                <c:pt idx="166">
                  <c:v>11.0</c:v>
                </c:pt>
                <c:pt idx="167">
                  <c:v>17.0</c:v>
                </c:pt>
                <c:pt idx="168">
                  <c:v>14.0</c:v>
                </c:pt>
                <c:pt idx="170">
                  <c:v>12.0</c:v>
                </c:pt>
                <c:pt idx="171">
                  <c:v>6.0</c:v>
                </c:pt>
                <c:pt idx="172">
                  <c:v>10.0</c:v>
                </c:pt>
                <c:pt idx="173">
                  <c:v>0.0</c:v>
                </c:pt>
                <c:pt idx="174">
                  <c:v>6.0</c:v>
                </c:pt>
                <c:pt idx="175">
                  <c:v>12.0</c:v>
                </c:pt>
                <c:pt idx="176">
                  <c:v>23.0</c:v>
                </c:pt>
                <c:pt idx="177">
                  <c:v>13.0</c:v>
                </c:pt>
                <c:pt idx="178">
                  <c:v>22.0</c:v>
                </c:pt>
                <c:pt idx="179">
                  <c:v>24.0</c:v>
                </c:pt>
                <c:pt idx="180">
                  <c:v>4.0</c:v>
                </c:pt>
                <c:pt idx="181">
                  <c:v>0.0</c:v>
                </c:pt>
                <c:pt idx="182">
                  <c:v>9.0</c:v>
                </c:pt>
                <c:pt idx="183">
                  <c:v>26.0</c:v>
                </c:pt>
                <c:pt idx="184">
                  <c:v>7.0</c:v>
                </c:pt>
                <c:pt idx="185">
                  <c:v>14.0</c:v>
                </c:pt>
                <c:pt idx="186">
                  <c:v>5.0</c:v>
                </c:pt>
                <c:pt idx="187">
                  <c:v>23.0</c:v>
                </c:pt>
                <c:pt idx="188">
                  <c:v>14.0</c:v>
                </c:pt>
                <c:pt idx="189">
                  <c:v>18.0</c:v>
                </c:pt>
                <c:pt idx="190">
                  <c:v>24.0</c:v>
                </c:pt>
                <c:pt idx="191">
                  <c:v>28.0</c:v>
                </c:pt>
                <c:pt idx="192">
                  <c:v>10.0</c:v>
                </c:pt>
                <c:pt idx="193">
                  <c:v>11.0</c:v>
                </c:pt>
                <c:pt idx="194">
                  <c:v>12.0</c:v>
                </c:pt>
                <c:pt idx="195">
                  <c:v>28.0</c:v>
                </c:pt>
                <c:pt idx="196">
                  <c:v>7.0</c:v>
                </c:pt>
                <c:pt idx="197">
                  <c:v>25.0</c:v>
                </c:pt>
                <c:pt idx="198">
                  <c:v>8.0</c:v>
                </c:pt>
                <c:pt idx="199">
                  <c:v>0.0</c:v>
                </c:pt>
                <c:pt idx="200">
                  <c:v>14.0</c:v>
                </c:pt>
                <c:pt idx="201">
                  <c:v>22.0</c:v>
                </c:pt>
                <c:pt idx="202">
                  <c:v>0.0</c:v>
                </c:pt>
                <c:pt idx="203">
                  <c:v>22.0</c:v>
                </c:pt>
                <c:pt idx="204">
                  <c:v>8.0</c:v>
                </c:pt>
                <c:pt idx="205">
                  <c:v>8.0</c:v>
                </c:pt>
                <c:pt idx="206">
                  <c:v>5.0</c:v>
                </c:pt>
                <c:pt idx="207">
                  <c:v>22.0</c:v>
                </c:pt>
                <c:pt idx="208">
                  <c:v>16.0</c:v>
                </c:pt>
                <c:pt idx="209">
                  <c:v>16.0</c:v>
                </c:pt>
                <c:pt idx="210">
                  <c:v>0.0</c:v>
                </c:pt>
                <c:pt idx="211">
                  <c:v>5.0</c:v>
                </c:pt>
                <c:pt idx="212">
                  <c:v>8.0</c:v>
                </c:pt>
                <c:pt idx="213">
                  <c:v>13.0</c:v>
                </c:pt>
                <c:pt idx="214">
                  <c:v>0.0</c:v>
                </c:pt>
                <c:pt idx="215">
                  <c:v>22.0</c:v>
                </c:pt>
                <c:pt idx="216">
                  <c:v>20.0</c:v>
                </c:pt>
                <c:pt idx="217">
                  <c:v>0.0</c:v>
                </c:pt>
                <c:pt idx="218">
                  <c:v>10.0</c:v>
                </c:pt>
                <c:pt idx="219">
                  <c:v>0.0</c:v>
                </c:pt>
                <c:pt idx="220">
                  <c:v>12.0</c:v>
                </c:pt>
                <c:pt idx="221">
                  <c:v>20.0</c:v>
                </c:pt>
                <c:pt idx="222">
                  <c:v>13.0</c:v>
                </c:pt>
                <c:pt idx="223">
                  <c:v>27.0</c:v>
                </c:pt>
                <c:pt idx="224">
                  <c:v>9.0</c:v>
                </c:pt>
                <c:pt idx="225">
                  <c:v>18.0</c:v>
                </c:pt>
                <c:pt idx="226">
                  <c:v>16.0</c:v>
                </c:pt>
                <c:pt idx="227">
                  <c:v>21.0</c:v>
                </c:pt>
                <c:pt idx="228">
                  <c:v>18.0</c:v>
                </c:pt>
                <c:pt idx="229">
                  <c:v>11.0</c:v>
                </c:pt>
                <c:pt idx="230">
                  <c:v>10.0</c:v>
                </c:pt>
                <c:pt idx="231">
                  <c:v>23.0</c:v>
                </c:pt>
                <c:pt idx="232">
                  <c:v>9.0</c:v>
                </c:pt>
                <c:pt idx="233">
                  <c:v>25.0</c:v>
                </c:pt>
                <c:pt idx="234">
                  <c:v>14.0</c:v>
                </c:pt>
              </c:numCache>
            </c:numRef>
          </c:yVal>
          <c:smooth val="0"/>
        </c:ser>
        <c:dLbls>
          <c:showLegendKey val="0"/>
          <c:showVal val="0"/>
          <c:showCatName val="0"/>
          <c:showSerName val="0"/>
          <c:showPercent val="0"/>
          <c:showBubbleSize val="0"/>
        </c:dLbls>
        <c:axId val="2070961640"/>
        <c:axId val="2087005128"/>
      </c:scatterChart>
      <c:valAx>
        <c:axId val="2070961640"/>
        <c:scaling>
          <c:orientation val="minMax"/>
        </c:scaling>
        <c:delete val="0"/>
        <c:axPos val="b"/>
        <c:majorTickMark val="out"/>
        <c:minorTickMark val="none"/>
        <c:tickLblPos val="nextTo"/>
        <c:crossAx val="2087005128"/>
        <c:crosses val="autoZero"/>
        <c:crossBetween val="midCat"/>
      </c:valAx>
      <c:valAx>
        <c:axId val="2087005128"/>
        <c:scaling>
          <c:orientation val="minMax"/>
        </c:scaling>
        <c:delete val="0"/>
        <c:axPos val="l"/>
        <c:majorGridlines/>
        <c:numFmt formatCode="General" sourceLinked="1"/>
        <c:majorTickMark val="out"/>
        <c:minorTickMark val="none"/>
        <c:tickLblPos val="nextTo"/>
        <c:crossAx val="2070961640"/>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pieChart>
        <c:varyColors val="1"/>
        <c:ser>
          <c:idx val="0"/>
          <c:order val="0"/>
          <c:tx>
            <c:v>Distribution of SLD Misconfigured Servers</c:v>
          </c:tx>
          <c:dLbls>
            <c:showLegendKey val="0"/>
            <c:showVal val="1"/>
            <c:showCatName val="1"/>
            <c:showSerName val="0"/>
            <c:showPercent val="0"/>
            <c:showBubbleSize val="0"/>
            <c:showLeaderLines val="1"/>
          </c:dLbls>
          <c:cat>
            <c:strRef>
              <c:f>Sheet2!$A$1:$A$11</c:f>
              <c:strCache>
                <c:ptCount val="11"/>
                <c:pt idx="0">
                  <c:v>United States</c:v>
                </c:pt>
                <c:pt idx="1">
                  <c:v>Germany</c:v>
                </c:pt>
                <c:pt idx="2">
                  <c:v>France</c:v>
                </c:pt>
                <c:pt idx="3">
                  <c:v>Russian Federation </c:v>
                </c:pt>
                <c:pt idx="4">
                  <c:v>Netherlands</c:v>
                </c:pt>
                <c:pt idx="5">
                  <c:v>United Kingdom</c:v>
                </c:pt>
                <c:pt idx="6">
                  <c:v>Romania</c:v>
                </c:pt>
                <c:pt idx="7">
                  <c:v>Bulgaria</c:v>
                </c:pt>
                <c:pt idx="8">
                  <c:v>Hungary</c:v>
                </c:pt>
                <c:pt idx="9">
                  <c:v>Italy</c:v>
                </c:pt>
                <c:pt idx="10">
                  <c:v>Japan</c:v>
                </c:pt>
              </c:strCache>
            </c:strRef>
          </c:cat>
          <c:val>
            <c:numRef>
              <c:f>Sheet2!$B$1:$B$11</c:f>
              <c:numCache>
                <c:formatCode>General</c:formatCode>
                <c:ptCount val="11"/>
                <c:pt idx="0">
                  <c:v>1039.0</c:v>
                </c:pt>
                <c:pt idx="1">
                  <c:v>393.0</c:v>
                </c:pt>
                <c:pt idx="2">
                  <c:v>216.0</c:v>
                </c:pt>
                <c:pt idx="3">
                  <c:v>209.0</c:v>
                </c:pt>
                <c:pt idx="4">
                  <c:v>176.0</c:v>
                </c:pt>
                <c:pt idx="5">
                  <c:v>172.0</c:v>
                </c:pt>
                <c:pt idx="6">
                  <c:v>153.0</c:v>
                </c:pt>
                <c:pt idx="7">
                  <c:v>133.0</c:v>
                </c:pt>
                <c:pt idx="8">
                  <c:v>129.0</c:v>
                </c:pt>
                <c:pt idx="9">
                  <c:v>116.0</c:v>
                </c:pt>
                <c:pt idx="10">
                  <c:v>111.0</c:v>
                </c:pt>
              </c:numCache>
            </c:numRef>
          </c:val>
        </c:ser>
        <c:dLbls>
          <c:showLegendKey val="0"/>
          <c:showVal val="1"/>
          <c:showCatName val="1"/>
          <c:showSerName val="0"/>
          <c:showPercent val="0"/>
          <c:showBubbleSize val="0"/>
          <c:showLeaderLines val="1"/>
        </c:dLbls>
        <c:firstSliceAng val="0"/>
      </c:pieChart>
    </c:plotArea>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9F79358-646D-4046-A2F7-8F26CCCA9292}" type="doc">
      <dgm:prSet loTypeId="urn:microsoft.com/office/officeart/2005/8/layout/hierarchy1" loCatId="" qsTypeId="urn:microsoft.com/office/officeart/2005/8/quickstyle/3D4" qsCatId="3D" csTypeId="urn:microsoft.com/office/officeart/2005/8/colors/colorful1" csCatId="colorful" phldr="1"/>
      <dgm:spPr/>
      <dgm:t>
        <a:bodyPr/>
        <a:lstStyle/>
        <a:p>
          <a:endParaRPr lang="en-US"/>
        </a:p>
      </dgm:t>
    </dgm:pt>
    <dgm:pt modelId="{AC766F64-5897-2F4E-AEE8-6B65B7B13D1B}">
      <dgm:prSet phldrT="[Text]"/>
      <dgm:spPr/>
      <dgm:t>
        <a:bodyPr/>
        <a:lstStyle/>
        <a:p>
          <a:r>
            <a:rPr lang="en-US" dirty="0" smtClean="0"/>
            <a:t>DNS based Network Security</a:t>
          </a:r>
          <a:endParaRPr lang="en-US" dirty="0"/>
        </a:p>
      </dgm:t>
    </dgm:pt>
    <dgm:pt modelId="{1311754D-1BAB-644D-9D5F-7F1DB28CE837}" type="parTrans" cxnId="{55681E76-8B34-D94F-930C-73C5F0421E43}">
      <dgm:prSet/>
      <dgm:spPr/>
      <dgm:t>
        <a:bodyPr/>
        <a:lstStyle/>
        <a:p>
          <a:endParaRPr lang="en-US"/>
        </a:p>
      </dgm:t>
    </dgm:pt>
    <dgm:pt modelId="{9CD9880E-C156-D446-926C-93A2B201F73F}" type="sibTrans" cxnId="{55681E76-8B34-D94F-930C-73C5F0421E43}">
      <dgm:prSet/>
      <dgm:spPr/>
      <dgm:t>
        <a:bodyPr/>
        <a:lstStyle/>
        <a:p>
          <a:endParaRPr lang="en-US"/>
        </a:p>
      </dgm:t>
    </dgm:pt>
    <dgm:pt modelId="{85C2D17D-8155-6342-BBB2-B3D4E50C2A37}">
      <dgm:prSet phldrT="[Text]"/>
      <dgm:spPr/>
      <dgm:t>
        <a:bodyPr/>
        <a:lstStyle/>
        <a:p>
          <a:r>
            <a:rPr lang="en-US" dirty="0" smtClean="0"/>
            <a:t>Misconfiguration on </a:t>
          </a:r>
        </a:p>
        <a:p>
          <a:r>
            <a:rPr lang="en-US" dirty="0" smtClean="0"/>
            <a:t>Zone Transfer</a:t>
          </a:r>
        </a:p>
      </dgm:t>
    </dgm:pt>
    <dgm:pt modelId="{E98E4377-56F1-8644-97C6-8C183D2643CE}" type="parTrans" cxnId="{F61A8302-D276-3E4A-B378-404DFA2FF4F9}">
      <dgm:prSet/>
      <dgm:spPr/>
      <dgm:t>
        <a:bodyPr/>
        <a:lstStyle/>
        <a:p>
          <a:endParaRPr lang="en-US"/>
        </a:p>
      </dgm:t>
    </dgm:pt>
    <dgm:pt modelId="{92A3FB3C-71EB-3E4C-B21A-547989187AC8}" type="sibTrans" cxnId="{F61A8302-D276-3E4A-B378-404DFA2FF4F9}">
      <dgm:prSet/>
      <dgm:spPr/>
      <dgm:t>
        <a:bodyPr/>
        <a:lstStyle/>
        <a:p>
          <a:endParaRPr lang="en-US"/>
        </a:p>
      </dgm:t>
    </dgm:pt>
    <dgm:pt modelId="{B9020857-D34E-0940-9081-F25B211EF4C5}">
      <dgm:prSet phldrT="[Text]"/>
      <dgm:spPr/>
      <dgm:t>
        <a:bodyPr/>
        <a:lstStyle/>
        <a:p>
          <a:r>
            <a:rPr lang="en-US" dirty="0" smtClean="0"/>
            <a:t>DNS traffic </a:t>
          </a:r>
        </a:p>
        <a:p>
          <a:r>
            <a:rPr lang="en-US" dirty="0" smtClean="0"/>
            <a:t>Analysis</a:t>
          </a:r>
          <a:endParaRPr lang="en-US" dirty="0"/>
        </a:p>
      </dgm:t>
    </dgm:pt>
    <dgm:pt modelId="{1D782BD0-69AC-2A40-8937-04D921A8FF99}" type="parTrans" cxnId="{AC017CF4-C387-3148-AB4E-B4ED1B4AA186}">
      <dgm:prSet/>
      <dgm:spPr/>
      <dgm:t>
        <a:bodyPr/>
        <a:lstStyle/>
        <a:p>
          <a:endParaRPr lang="en-US"/>
        </a:p>
      </dgm:t>
    </dgm:pt>
    <dgm:pt modelId="{1F2F7132-5072-CC41-856F-65CF2F621758}" type="sibTrans" cxnId="{AC017CF4-C387-3148-AB4E-B4ED1B4AA186}">
      <dgm:prSet/>
      <dgm:spPr/>
      <dgm:t>
        <a:bodyPr/>
        <a:lstStyle/>
        <a:p>
          <a:endParaRPr lang="en-US"/>
        </a:p>
      </dgm:t>
    </dgm:pt>
    <dgm:pt modelId="{0D525115-52CB-9048-8D19-155CEC28A282}">
      <dgm:prSet phldrT="[Text]"/>
      <dgm:spPr/>
      <dgm:t>
        <a:bodyPr/>
        <a:lstStyle/>
        <a:p>
          <a:r>
            <a:rPr lang="en-US" dirty="0" smtClean="0"/>
            <a:t>Counter</a:t>
          </a:r>
        </a:p>
        <a:p>
          <a:r>
            <a:rPr lang="en-US" dirty="0" smtClean="0"/>
            <a:t>measure</a:t>
          </a:r>
          <a:endParaRPr lang="en-US" dirty="0"/>
        </a:p>
      </dgm:t>
    </dgm:pt>
    <dgm:pt modelId="{B944591B-833B-7C4B-85A0-9F0B6F9B1232}" type="parTrans" cxnId="{49D192D8-93C0-7240-A730-E67163F9DE94}">
      <dgm:prSet/>
      <dgm:spPr/>
      <dgm:t>
        <a:bodyPr/>
        <a:lstStyle/>
        <a:p>
          <a:endParaRPr lang="en-US"/>
        </a:p>
      </dgm:t>
    </dgm:pt>
    <dgm:pt modelId="{502080E7-C45E-8A4B-95CB-AF5169AA9D3D}" type="sibTrans" cxnId="{49D192D8-93C0-7240-A730-E67163F9DE94}">
      <dgm:prSet/>
      <dgm:spPr/>
      <dgm:t>
        <a:bodyPr/>
        <a:lstStyle/>
        <a:p>
          <a:endParaRPr lang="en-US"/>
        </a:p>
      </dgm:t>
    </dgm:pt>
    <dgm:pt modelId="{B5FCBEAD-9AA3-814C-9C8F-37321CD72115}">
      <dgm:prSet/>
      <dgm:spPr/>
      <dgm:t>
        <a:bodyPr/>
        <a:lstStyle/>
        <a:p>
          <a:r>
            <a:rPr lang="en-US" dirty="0" smtClean="0"/>
            <a:t>DNS Based </a:t>
          </a:r>
        </a:p>
        <a:p>
          <a:r>
            <a:rPr lang="en-US" dirty="0" smtClean="0"/>
            <a:t>Dynamic Monitoring System</a:t>
          </a:r>
        </a:p>
      </dgm:t>
    </dgm:pt>
    <dgm:pt modelId="{0599581E-B3DA-A340-820A-26F6F72A17A8}" type="parTrans" cxnId="{151245EE-26CA-044E-BD06-CB61D8199D81}">
      <dgm:prSet/>
      <dgm:spPr/>
      <dgm:t>
        <a:bodyPr/>
        <a:lstStyle/>
        <a:p>
          <a:endParaRPr lang="en-US"/>
        </a:p>
      </dgm:t>
    </dgm:pt>
    <dgm:pt modelId="{13C66D8B-743F-064D-B5B0-FA10903248ED}" type="sibTrans" cxnId="{151245EE-26CA-044E-BD06-CB61D8199D81}">
      <dgm:prSet/>
      <dgm:spPr/>
      <dgm:t>
        <a:bodyPr/>
        <a:lstStyle/>
        <a:p>
          <a:endParaRPr lang="en-US"/>
        </a:p>
      </dgm:t>
    </dgm:pt>
    <dgm:pt modelId="{BF187C5D-76BC-0D4D-8C44-2D54DBA96D8D}">
      <dgm:prSet/>
      <dgm:spPr/>
      <dgm:t>
        <a:bodyPr/>
        <a:lstStyle/>
        <a:p>
          <a:r>
            <a:rPr lang="en-US" dirty="0" smtClean="0"/>
            <a:t>DNS Based </a:t>
          </a:r>
        </a:p>
        <a:p>
          <a:r>
            <a:rPr lang="en-US" dirty="0" smtClean="0"/>
            <a:t>Firewall System</a:t>
          </a:r>
          <a:endParaRPr lang="en-US" dirty="0"/>
        </a:p>
      </dgm:t>
    </dgm:pt>
    <dgm:pt modelId="{63E99885-5E05-CC4D-8738-16A938474369}" type="parTrans" cxnId="{623D83E7-A4E8-C748-8AF6-9292533259CD}">
      <dgm:prSet/>
      <dgm:spPr/>
      <dgm:t>
        <a:bodyPr/>
        <a:lstStyle/>
        <a:p>
          <a:endParaRPr lang="en-US"/>
        </a:p>
      </dgm:t>
    </dgm:pt>
    <dgm:pt modelId="{BABC7273-7370-4044-A702-84215FD8ED3F}" type="sibTrans" cxnId="{623D83E7-A4E8-C748-8AF6-9292533259CD}">
      <dgm:prSet/>
      <dgm:spPr/>
      <dgm:t>
        <a:bodyPr/>
        <a:lstStyle/>
        <a:p>
          <a:endParaRPr lang="en-US"/>
        </a:p>
      </dgm:t>
    </dgm:pt>
    <dgm:pt modelId="{7A152DB8-36DE-FD4E-91DE-089856210A57}">
      <dgm:prSet phldrT="[Text]"/>
      <dgm:spPr/>
      <dgm:t>
        <a:bodyPr/>
        <a:lstStyle/>
        <a:p>
          <a:endParaRPr lang="en-US" dirty="0" smtClean="0"/>
        </a:p>
        <a:p>
          <a:r>
            <a:rPr lang="en-US" dirty="0" smtClean="0"/>
            <a:t>SLD</a:t>
          </a:r>
        </a:p>
        <a:p>
          <a:r>
            <a:rPr lang="en-US" dirty="0" smtClean="0"/>
            <a:t>Investigation</a:t>
          </a:r>
          <a:endParaRPr lang="en-US" dirty="0"/>
        </a:p>
      </dgm:t>
    </dgm:pt>
    <dgm:pt modelId="{5F912318-97BA-5349-B68C-4E6A7612F718}" type="sibTrans" cxnId="{95DAFBE3-AACA-8446-9E22-1B6AC3508AF7}">
      <dgm:prSet/>
      <dgm:spPr/>
      <dgm:t>
        <a:bodyPr/>
        <a:lstStyle/>
        <a:p>
          <a:endParaRPr lang="en-US"/>
        </a:p>
      </dgm:t>
    </dgm:pt>
    <dgm:pt modelId="{E4976367-9A81-334E-9EDE-2CAA368121B2}" type="parTrans" cxnId="{95DAFBE3-AACA-8446-9E22-1B6AC3508AF7}">
      <dgm:prSet/>
      <dgm:spPr/>
      <dgm:t>
        <a:bodyPr/>
        <a:lstStyle/>
        <a:p>
          <a:endParaRPr lang="en-US"/>
        </a:p>
      </dgm:t>
    </dgm:pt>
    <dgm:pt modelId="{CE1310E1-CB91-434C-AE48-5298B978839C}">
      <dgm:prSet phldrT="[Text]"/>
      <dgm:spPr/>
      <dgm:t>
        <a:bodyPr/>
        <a:lstStyle/>
        <a:p>
          <a:endParaRPr lang="en-US" dirty="0" smtClean="0"/>
        </a:p>
        <a:p>
          <a:r>
            <a:rPr lang="en-US" dirty="0" smtClean="0"/>
            <a:t>TLD</a:t>
          </a:r>
        </a:p>
        <a:p>
          <a:r>
            <a:rPr lang="en-US" dirty="0" smtClean="0"/>
            <a:t>Investigation</a:t>
          </a:r>
          <a:endParaRPr lang="en-US" dirty="0"/>
        </a:p>
      </dgm:t>
    </dgm:pt>
    <dgm:pt modelId="{677B7E0A-F147-1046-BCC3-2CE5EA0D05EB}" type="sibTrans" cxnId="{F5C007B7-67F6-C343-A8A4-CA9AA0C6983E}">
      <dgm:prSet/>
      <dgm:spPr/>
      <dgm:t>
        <a:bodyPr/>
        <a:lstStyle/>
        <a:p>
          <a:endParaRPr lang="en-US"/>
        </a:p>
      </dgm:t>
    </dgm:pt>
    <dgm:pt modelId="{79326534-FAA5-B34E-881A-D5C6F50518BF}" type="parTrans" cxnId="{F5C007B7-67F6-C343-A8A4-CA9AA0C6983E}">
      <dgm:prSet/>
      <dgm:spPr/>
      <dgm:t>
        <a:bodyPr/>
        <a:lstStyle/>
        <a:p>
          <a:endParaRPr lang="en-US"/>
        </a:p>
      </dgm:t>
    </dgm:pt>
    <dgm:pt modelId="{AC1300D2-044F-2E49-A194-8EB8C8DAE7DB}">
      <dgm:prSet/>
      <dgm:spPr/>
      <dgm:t>
        <a:bodyPr/>
        <a:lstStyle/>
        <a:p>
          <a:r>
            <a:rPr lang="en-US" dirty="0" smtClean="0"/>
            <a:t>Detection of Malicious Activities</a:t>
          </a:r>
          <a:endParaRPr lang="en-US" dirty="0"/>
        </a:p>
      </dgm:t>
    </dgm:pt>
    <dgm:pt modelId="{CAC505B3-577A-AB41-B195-A1382A12694A}" type="parTrans" cxnId="{CC47BE96-CCEA-F84F-AC71-3C02D897C614}">
      <dgm:prSet/>
      <dgm:spPr/>
      <dgm:t>
        <a:bodyPr/>
        <a:lstStyle/>
        <a:p>
          <a:endParaRPr lang="en-US"/>
        </a:p>
      </dgm:t>
    </dgm:pt>
    <dgm:pt modelId="{6EE6A063-F2E0-2A4A-94BC-69FB0F802094}" type="sibTrans" cxnId="{CC47BE96-CCEA-F84F-AC71-3C02D897C614}">
      <dgm:prSet/>
      <dgm:spPr/>
      <dgm:t>
        <a:bodyPr/>
        <a:lstStyle/>
        <a:p>
          <a:endParaRPr lang="en-US"/>
        </a:p>
      </dgm:t>
    </dgm:pt>
    <dgm:pt modelId="{F127AE68-3A96-3142-BAE9-F8E6938D0700}" type="pres">
      <dgm:prSet presAssocID="{89F79358-646D-4046-A2F7-8F26CCCA9292}" presName="hierChild1" presStyleCnt="0">
        <dgm:presLayoutVars>
          <dgm:chPref val="1"/>
          <dgm:dir/>
          <dgm:animOne val="branch"/>
          <dgm:animLvl val="lvl"/>
          <dgm:resizeHandles/>
        </dgm:presLayoutVars>
      </dgm:prSet>
      <dgm:spPr/>
      <dgm:t>
        <a:bodyPr/>
        <a:lstStyle/>
        <a:p>
          <a:endParaRPr lang="en-US"/>
        </a:p>
      </dgm:t>
    </dgm:pt>
    <dgm:pt modelId="{82FFAE21-B790-5D48-9B56-4395A4E36E98}" type="pres">
      <dgm:prSet presAssocID="{AC766F64-5897-2F4E-AEE8-6B65B7B13D1B}" presName="hierRoot1" presStyleCnt="0"/>
      <dgm:spPr/>
    </dgm:pt>
    <dgm:pt modelId="{FEFF416C-F275-CE47-8AC3-EB63730AEE03}" type="pres">
      <dgm:prSet presAssocID="{AC766F64-5897-2F4E-AEE8-6B65B7B13D1B}" presName="composite" presStyleCnt="0"/>
      <dgm:spPr/>
    </dgm:pt>
    <dgm:pt modelId="{74E12279-096A-F643-9986-5550F6F6E9FE}" type="pres">
      <dgm:prSet presAssocID="{AC766F64-5897-2F4E-AEE8-6B65B7B13D1B}" presName="background" presStyleLbl="node0" presStyleIdx="0" presStyleCnt="1"/>
      <dgm:spPr/>
    </dgm:pt>
    <dgm:pt modelId="{242D4E4E-283C-2647-A7E1-D9F08487FB9C}" type="pres">
      <dgm:prSet presAssocID="{AC766F64-5897-2F4E-AEE8-6B65B7B13D1B}" presName="text" presStyleLbl="fgAcc0" presStyleIdx="0" presStyleCnt="1" custScaleX="221248" custScaleY="104809" custLinFactNeighborX="9505" custLinFactNeighborY="-46528">
        <dgm:presLayoutVars>
          <dgm:chPref val="3"/>
        </dgm:presLayoutVars>
      </dgm:prSet>
      <dgm:spPr/>
      <dgm:t>
        <a:bodyPr/>
        <a:lstStyle/>
        <a:p>
          <a:endParaRPr lang="en-US"/>
        </a:p>
      </dgm:t>
    </dgm:pt>
    <dgm:pt modelId="{5F43423C-4C4B-484F-A849-FE5450233A23}" type="pres">
      <dgm:prSet presAssocID="{AC766F64-5897-2F4E-AEE8-6B65B7B13D1B}" presName="hierChild2" presStyleCnt="0"/>
      <dgm:spPr/>
    </dgm:pt>
    <dgm:pt modelId="{E443FFCB-E682-4443-99AC-D32074F65113}" type="pres">
      <dgm:prSet presAssocID="{E98E4377-56F1-8644-97C6-8C183D2643CE}" presName="Name10" presStyleLbl="parChTrans1D2" presStyleIdx="0" presStyleCnt="3"/>
      <dgm:spPr/>
      <dgm:t>
        <a:bodyPr/>
        <a:lstStyle/>
        <a:p>
          <a:endParaRPr lang="en-US"/>
        </a:p>
      </dgm:t>
    </dgm:pt>
    <dgm:pt modelId="{D2144E18-2161-8F4B-9E0C-31BF18B345CC}" type="pres">
      <dgm:prSet presAssocID="{85C2D17D-8155-6342-BBB2-B3D4E50C2A37}" presName="hierRoot2" presStyleCnt="0"/>
      <dgm:spPr/>
    </dgm:pt>
    <dgm:pt modelId="{A90F0548-502C-B446-A611-E16639C7EEE8}" type="pres">
      <dgm:prSet presAssocID="{85C2D17D-8155-6342-BBB2-B3D4E50C2A37}" presName="composite2" presStyleCnt="0"/>
      <dgm:spPr/>
    </dgm:pt>
    <dgm:pt modelId="{A40667BB-4A39-A540-A0E4-BD5FA1993A7D}" type="pres">
      <dgm:prSet presAssocID="{85C2D17D-8155-6342-BBB2-B3D4E50C2A37}" presName="background2" presStyleLbl="node2" presStyleIdx="0" presStyleCnt="3"/>
      <dgm:spPr/>
    </dgm:pt>
    <dgm:pt modelId="{40785C2B-C864-8646-99E6-39A2F483E0F5}" type="pres">
      <dgm:prSet presAssocID="{85C2D17D-8155-6342-BBB2-B3D4E50C2A37}" presName="text2" presStyleLbl="fgAcc2" presStyleIdx="0" presStyleCnt="3" custScaleX="121071">
        <dgm:presLayoutVars>
          <dgm:chPref val="3"/>
        </dgm:presLayoutVars>
      </dgm:prSet>
      <dgm:spPr/>
      <dgm:t>
        <a:bodyPr/>
        <a:lstStyle/>
        <a:p>
          <a:endParaRPr lang="en-US"/>
        </a:p>
      </dgm:t>
    </dgm:pt>
    <dgm:pt modelId="{757AB6A2-31A7-3F41-A77F-24287C03F829}" type="pres">
      <dgm:prSet presAssocID="{85C2D17D-8155-6342-BBB2-B3D4E50C2A37}" presName="hierChild3" presStyleCnt="0"/>
      <dgm:spPr/>
    </dgm:pt>
    <dgm:pt modelId="{9175BAD2-176B-5E43-9F76-C094CA9CC95B}" type="pres">
      <dgm:prSet presAssocID="{79326534-FAA5-B34E-881A-D5C6F50518BF}" presName="Name17" presStyleLbl="parChTrans1D3" presStyleIdx="0" presStyleCnt="5"/>
      <dgm:spPr/>
      <dgm:t>
        <a:bodyPr/>
        <a:lstStyle/>
        <a:p>
          <a:endParaRPr lang="en-US"/>
        </a:p>
      </dgm:t>
    </dgm:pt>
    <dgm:pt modelId="{92AAF146-BB60-9541-9ECB-F3FD0EEA8045}" type="pres">
      <dgm:prSet presAssocID="{CE1310E1-CB91-434C-AE48-5298B978839C}" presName="hierRoot3" presStyleCnt="0"/>
      <dgm:spPr/>
    </dgm:pt>
    <dgm:pt modelId="{B489A9C3-E490-224D-A8C8-DF2C1C947BB3}" type="pres">
      <dgm:prSet presAssocID="{CE1310E1-CB91-434C-AE48-5298B978839C}" presName="composite3" presStyleCnt="0"/>
      <dgm:spPr/>
    </dgm:pt>
    <dgm:pt modelId="{2CA4843E-F852-1745-8175-7BD4D0F786D7}" type="pres">
      <dgm:prSet presAssocID="{CE1310E1-CB91-434C-AE48-5298B978839C}" presName="background3" presStyleLbl="node3" presStyleIdx="0" presStyleCnt="5"/>
      <dgm:spPr/>
      <dgm:t>
        <a:bodyPr/>
        <a:lstStyle/>
        <a:p>
          <a:endParaRPr lang="en-US"/>
        </a:p>
      </dgm:t>
    </dgm:pt>
    <dgm:pt modelId="{6AA02EA6-40CB-F747-89EB-B736A3DF2871}" type="pres">
      <dgm:prSet presAssocID="{CE1310E1-CB91-434C-AE48-5298B978839C}" presName="text3" presStyleLbl="fgAcc3" presStyleIdx="0" presStyleCnt="5">
        <dgm:presLayoutVars>
          <dgm:chPref val="3"/>
        </dgm:presLayoutVars>
      </dgm:prSet>
      <dgm:spPr/>
      <dgm:t>
        <a:bodyPr/>
        <a:lstStyle/>
        <a:p>
          <a:endParaRPr lang="en-US"/>
        </a:p>
      </dgm:t>
    </dgm:pt>
    <dgm:pt modelId="{58CE550C-51B1-5649-AEA0-C781A9A63231}" type="pres">
      <dgm:prSet presAssocID="{CE1310E1-CB91-434C-AE48-5298B978839C}" presName="hierChild4" presStyleCnt="0"/>
      <dgm:spPr/>
    </dgm:pt>
    <dgm:pt modelId="{6A821D56-B117-DE4E-BFA9-5F69158E683B}" type="pres">
      <dgm:prSet presAssocID="{E4976367-9A81-334E-9EDE-2CAA368121B2}" presName="Name17" presStyleLbl="parChTrans1D3" presStyleIdx="1" presStyleCnt="5"/>
      <dgm:spPr/>
      <dgm:t>
        <a:bodyPr/>
        <a:lstStyle/>
        <a:p>
          <a:endParaRPr lang="en-US"/>
        </a:p>
      </dgm:t>
    </dgm:pt>
    <dgm:pt modelId="{EEF4A53A-27AF-E74D-869E-9D7146B3244E}" type="pres">
      <dgm:prSet presAssocID="{7A152DB8-36DE-FD4E-91DE-089856210A57}" presName="hierRoot3" presStyleCnt="0"/>
      <dgm:spPr/>
    </dgm:pt>
    <dgm:pt modelId="{8789FA36-456B-7F4D-A110-D1A4CB0FA224}" type="pres">
      <dgm:prSet presAssocID="{7A152DB8-36DE-FD4E-91DE-089856210A57}" presName="composite3" presStyleCnt="0"/>
      <dgm:spPr/>
    </dgm:pt>
    <dgm:pt modelId="{55A94CDF-427E-9446-ADF6-1083B81630C4}" type="pres">
      <dgm:prSet presAssocID="{7A152DB8-36DE-FD4E-91DE-089856210A57}" presName="background3" presStyleLbl="node3" presStyleIdx="1" presStyleCnt="5"/>
      <dgm:spPr/>
    </dgm:pt>
    <dgm:pt modelId="{3F34D247-75D8-2840-B4A5-BC6588075CAA}" type="pres">
      <dgm:prSet presAssocID="{7A152DB8-36DE-FD4E-91DE-089856210A57}" presName="text3" presStyleLbl="fgAcc3" presStyleIdx="1" presStyleCnt="5">
        <dgm:presLayoutVars>
          <dgm:chPref val="3"/>
        </dgm:presLayoutVars>
      </dgm:prSet>
      <dgm:spPr/>
      <dgm:t>
        <a:bodyPr/>
        <a:lstStyle/>
        <a:p>
          <a:endParaRPr lang="en-US"/>
        </a:p>
      </dgm:t>
    </dgm:pt>
    <dgm:pt modelId="{675DDC50-3C79-F34F-A858-4664A9A3AFA4}" type="pres">
      <dgm:prSet presAssocID="{7A152DB8-36DE-FD4E-91DE-089856210A57}" presName="hierChild4" presStyleCnt="0"/>
      <dgm:spPr/>
    </dgm:pt>
    <dgm:pt modelId="{0C5CA31F-A99D-B740-8928-5DAA4E58B4F6}" type="pres">
      <dgm:prSet presAssocID="{1D782BD0-69AC-2A40-8937-04D921A8FF99}" presName="Name10" presStyleLbl="parChTrans1D2" presStyleIdx="1" presStyleCnt="3"/>
      <dgm:spPr/>
      <dgm:t>
        <a:bodyPr/>
        <a:lstStyle/>
        <a:p>
          <a:endParaRPr lang="en-US"/>
        </a:p>
      </dgm:t>
    </dgm:pt>
    <dgm:pt modelId="{32023F19-BBB8-8440-AB93-9918AC52A39F}" type="pres">
      <dgm:prSet presAssocID="{B9020857-D34E-0940-9081-F25B211EF4C5}" presName="hierRoot2" presStyleCnt="0"/>
      <dgm:spPr/>
    </dgm:pt>
    <dgm:pt modelId="{EACD65AF-39EF-C545-B271-EE97BB722633}" type="pres">
      <dgm:prSet presAssocID="{B9020857-D34E-0940-9081-F25B211EF4C5}" presName="composite2" presStyleCnt="0"/>
      <dgm:spPr/>
    </dgm:pt>
    <dgm:pt modelId="{C92B8E44-164E-9B46-B6BE-36E53F5F81E2}" type="pres">
      <dgm:prSet presAssocID="{B9020857-D34E-0940-9081-F25B211EF4C5}" presName="background2" presStyleLbl="node2" presStyleIdx="1" presStyleCnt="3"/>
      <dgm:spPr/>
    </dgm:pt>
    <dgm:pt modelId="{1E4909D8-3994-C84A-B86A-BC2B0119D47C}" type="pres">
      <dgm:prSet presAssocID="{B9020857-D34E-0940-9081-F25B211EF4C5}" presName="text2" presStyleLbl="fgAcc2" presStyleIdx="1" presStyleCnt="3" custLinFactNeighborX="-6916" custLinFactNeighborY="1465">
        <dgm:presLayoutVars>
          <dgm:chPref val="3"/>
        </dgm:presLayoutVars>
      </dgm:prSet>
      <dgm:spPr/>
      <dgm:t>
        <a:bodyPr/>
        <a:lstStyle/>
        <a:p>
          <a:endParaRPr lang="en-US"/>
        </a:p>
      </dgm:t>
    </dgm:pt>
    <dgm:pt modelId="{9E097CFB-DDC2-AA4B-9C44-CA84772D7420}" type="pres">
      <dgm:prSet presAssocID="{B9020857-D34E-0940-9081-F25B211EF4C5}" presName="hierChild3" presStyleCnt="0"/>
      <dgm:spPr/>
    </dgm:pt>
    <dgm:pt modelId="{E2CF7DF2-891C-8741-943C-E0491409CDCF}" type="pres">
      <dgm:prSet presAssocID="{CAC505B3-577A-AB41-B195-A1382A12694A}" presName="Name17" presStyleLbl="parChTrans1D3" presStyleIdx="2" presStyleCnt="5"/>
      <dgm:spPr/>
      <dgm:t>
        <a:bodyPr/>
        <a:lstStyle/>
        <a:p>
          <a:endParaRPr lang="en-US"/>
        </a:p>
      </dgm:t>
    </dgm:pt>
    <dgm:pt modelId="{5E2DAEDE-BCD8-7346-AA67-10D59708FB2D}" type="pres">
      <dgm:prSet presAssocID="{AC1300D2-044F-2E49-A194-8EB8C8DAE7DB}" presName="hierRoot3" presStyleCnt="0"/>
      <dgm:spPr/>
    </dgm:pt>
    <dgm:pt modelId="{8C13F026-1C87-0E4A-8FB6-38A1EBBD741F}" type="pres">
      <dgm:prSet presAssocID="{AC1300D2-044F-2E49-A194-8EB8C8DAE7DB}" presName="composite3" presStyleCnt="0"/>
      <dgm:spPr/>
    </dgm:pt>
    <dgm:pt modelId="{7AB92FBA-19E4-514A-B9B0-7E63A35BBB27}" type="pres">
      <dgm:prSet presAssocID="{AC1300D2-044F-2E49-A194-8EB8C8DAE7DB}" presName="background3" presStyleLbl="node3" presStyleIdx="2" presStyleCnt="5"/>
      <dgm:spPr/>
    </dgm:pt>
    <dgm:pt modelId="{DF27565E-7F85-5042-9E79-7C086F9725E1}" type="pres">
      <dgm:prSet presAssocID="{AC1300D2-044F-2E49-A194-8EB8C8DAE7DB}" presName="text3" presStyleLbl="fgAcc3" presStyleIdx="2" presStyleCnt="5">
        <dgm:presLayoutVars>
          <dgm:chPref val="3"/>
        </dgm:presLayoutVars>
      </dgm:prSet>
      <dgm:spPr/>
      <dgm:t>
        <a:bodyPr/>
        <a:lstStyle/>
        <a:p>
          <a:endParaRPr lang="en-US"/>
        </a:p>
      </dgm:t>
    </dgm:pt>
    <dgm:pt modelId="{D23AADA2-4BC3-264C-B8A2-2FAF2B0954FB}" type="pres">
      <dgm:prSet presAssocID="{AC1300D2-044F-2E49-A194-8EB8C8DAE7DB}" presName="hierChild4" presStyleCnt="0"/>
      <dgm:spPr/>
    </dgm:pt>
    <dgm:pt modelId="{77BA22FF-0276-E942-8C69-FBC55D364390}" type="pres">
      <dgm:prSet presAssocID="{B944591B-833B-7C4B-85A0-9F0B6F9B1232}" presName="Name10" presStyleLbl="parChTrans1D2" presStyleIdx="2" presStyleCnt="3"/>
      <dgm:spPr/>
      <dgm:t>
        <a:bodyPr/>
        <a:lstStyle/>
        <a:p>
          <a:endParaRPr lang="en-US"/>
        </a:p>
      </dgm:t>
    </dgm:pt>
    <dgm:pt modelId="{6328C8C8-898F-7744-8F1A-DFDEB403CE3B}" type="pres">
      <dgm:prSet presAssocID="{0D525115-52CB-9048-8D19-155CEC28A282}" presName="hierRoot2" presStyleCnt="0"/>
      <dgm:spPr/>
    </dgm:pt>
    <dgm:pt modelId="{054719E1-FD47-AA40-9F44-19A9763851AD}" type="pres">
      <dgm:prSet presAssocID="{0D525115-52CB-9048-8D19-155CEC28A282}" presName="composite2" presStyleCnt="0"/>
      <dgm:spPr/>
    </dgm:pt>
    <dgm:pt modelId="{33EBE7FF-3181-E048-BEAF-FF8015ECA854}" type="pres">
      <dgm:prSet presAssocID="{0D525115-52CB-9048-8D19-155CEC28A282}" presName="background2" presStyleLbl="node2" presStyleIdx="2" presStyleCnt="3"/>
      <dgm:spPr/>
    </dgm:pt>
    <dgm:pt modelId="{39E07F51-A957-004C-888A-CFFCD38D507A}" type="pres">
      <dgm:prSet presAssocID="{0D525115-52CB-9048-8D19-155CEC28A282}" presName="text2" presStyleLbl="fgAcc2" presStyleIdx="2" presStyleCnt="3" custLinFactNeighborX="48518" custLinFactNeighborY="-1465">
        <dgm:presLayoutVars>
          <dgm:chPref val="3"/>
        </dgm:presLayoutVars>
      </dgm:prSet>
      <dgm:spPr/>
      <dgm:t>
        <a:bodyPr/>
        <a:lstStyle/>
        <a:p>
          <a:endParaRPr lang="en-US"/>
        </a:p>
      </dgm:t>
    </dgm:pt>
    <dgm:pt modelId="{E0489258-AE1D-CC4B-9C4F-A624D77210D7}" type="pres">
      <dgm:prSet presAssocID="{0D525115-52CB-9048-8D19-155CEC28A282}" presName="hierChild3" presStyleCnt="0"/>
      <dgm:spPr/>
    </dgm:pt>
    <dgm:pt modelId="{9FF33E77-5F9B-3442-9799-A0D655D09514}" type="pres">
      <dgm:prSet presAssocID="{0599581E-B3DA-A340-820A-26F6F72A17A8}" presName="Name17" presStyleLbl="parChTrans1D3" presStyleIdx="3" presStyleCnt="5"/>
      <dgm:spPr/>
      <dgm:t>
        <a:bodyPr/>
        <a:lstStyle/>
        <a:p>
          <a:endParaRPr lang="en-US"/>
        </a:p>
      </dgm:t>
    </dgm:pt>
    <dgm:pt modelId="{B73A0DF0-F325-C549-92EA-F4D3AAE0C6FA}" type="pres">
      <dgm:prSet presAssocID="{B5FCBEAD-9AA3-814C-9C8F-37321CD72115}" presName="hierRoot3" presStyleCnt="0"/>
      <dgm:spPr/>
    </dgm:pt>
    <dgm:pt modelId="{719825F1-E47F-9F42-9CCD-DC27D42A2A2D}" type="pres">
      <dgm:prSet presAssocID="{B5FCBEAD-9AA3-814C-9C8F-37321CD72115}" presName="composite3" presStyleCnt="0"/>
      <dgm:spPr/>
    </dgm:pt>
    <dgm:pt modelId="{1606CEBF-B9AE-E249-8FEB-E5A04BD5BD94}" type="pres">
      <dgm:prSet presAssocID="{B5FCBEAD-9AA3-814C-9C8F-37321CD72115}" presName="background3" presStyleLbl="node3" presStyleIdx="3" presStyleCnt="5"/>
      <dgm:spPr/>
    </dgm:pt>
    <dgm:pt modelId="{B5A2295C-BA5E-264F-A14C-6B36D9E7F9B7}" type="pres">
      <dgm:prSet presAssocID="{B5FCBEAD-9AA3-814C-9C8F-37321CD72115}" presName="text3" presStyleLbl="fgAcc3" presStyleIdx="3" presStyleCnt="5" custScaleX="114007">
        <dgm:presLayoutVars>
          <dgm:chPref val="3"/>
        </dgm:presLayoutVars>
      </dgm:prSet>
      <dgm:spPr/>
      <dgm:t>
        <a:bodyPr/>
        <a:lstStyle/>
        <a:p>
          <a:endParaRPr lang="en-US"/>
        </a:p>
      </dgm:t>
    </dgm:pt>
    <dgm:pt modelId="{FA4DF857-E08B-9D43-88F1-079283395424}" type="pres">
      <dgm:prSet presAssocID="{B5FCBEAD-9AA3-814C-9C8F-37321CD72115}" presName="hierChild4" presStyleCnt="0"/>
      <dgm:spPr/>
    </dgm:pt>
    <dgm:pt modelId="{A69BF3CE-3CFF-5E4F-87C5-56676779C473}" type="pres">
      <dgm:prSet presAssocID="{63E99885-5E05-CC4D-8738-16A938474369}" presName="Name17" presStyleLbl="parChTrans1D3" presStyleIdx="4" presStyleCnt="5"/>
      <dgm:spPr/>
      <dgm:t>
        <a:bodyPr/>
        <a:lstStyle/>
        <a:p>
          <a:endParaRPr lang="en-US"/>
        </a:p>
      </dgm:t>
    </dgm:pt>
    <dgm:pt modelId="{33B5C752-77C2-DD4C-B899-FE04A0B8BC10}" type="pres">
      <dgm:prSet presAssocID="{BF187C5D-76BC-0D4D-8C44-2D54DBA96D8D}" presName="hierRoot3" presStyleCnt="0"/>
      <dgm:spPr/>
    </dgm:pt>
    <dgm:pt modelId="{CD0E1C55-022A-6F46-8E7C-B44C057C9B77}" type="pres">
      <dgm:prSet presAssocID="{BF187C5D-76BC-0D4D-8C44-2D54DBA96D8D}" presName="composite3" presStyleCnt="0"/>
      <dgm:spPr/>
    </dgm:pt>
    <dgm:pt modelId="{0BE1AB5C-D8EE-F746-B0DB-C2A9BAB7464E}" type="pres">
      <dgm:prSet presAssocID="{BF187C5D-76BC-0D4D-8C44-2D54DBA96D8D}" presName="background3" presStyleLbl="node3" presStyleIdx="4" presStyleCnt="5"/>
      <dgm:spPr/>
    </dgm:pt>
    <dgm:pt modelId="{C8D70254-A75E-9340-963D-E5738FC5349B}" type="pres">
      <dgm:prSet presAssocID="{BF187C5D-76BC-0D4D-8C44-2D54DBA96D8D}" presName="text3" presStyleLbl="fgAcc3" presStyleIdx="4" presStyleCnt="5">
        <dgm:presLayoutVars>
          <dgm:chPref val="3"/>
        </dgm:presLayoutVars>
      </dgm:prSet>
      <dgm:spPr/>
      <dgm:t>
        <a:bodyPr/>
        <a:lstStyle/>
        <a:p>
          <a:endParaRPr lang="en-US"/>
        </a:p>
      </dgm:t>
    </dgm:pt>
    <dgm:pt modelId="{13C629CE-9704-0C46-9A7B-848F19111451}" type="pres">
      <dgm:prSet presAssocID="{BF187C5D-76BC-0D4D-8C44-2D54DBA96D8D}" presName="hierChild4" presStyleCnt="0"/>
      <dgm:spPr/>
    </dgm:pt>
  </dgm:ptLst>
  <dgm:cxnLst>
    <dgm:cxn modelId="{D430F524-376F-EB40-9906-C2C5B59854C3}" type="presOf" srcId="{AC766F64-5897-2F4E-AEE8-6B65B7B13D1B}" destId="{242D4E4E-283C-2647-A7E1-D9F08487FB9C}" srcOrd="0" destOrd="0" presId="urn:microsoft.com/office/officeart/2005/8/layout/hierarchy1"/>
    <dgm:cxn modelId="{862AA33C-A871-7342-AA2E-D332BE30221E}" type="presOf" srcId="{CE1310E1-CB91-434C-AE48-5298B978839C}" destId="{6AA02EA6-40CB-F747-89EB-B736A3DF2871}" srcOrd="0" destOrd="0" presId="urn:microsoft.com/office/officeart/2005/8/layout/hierarchy1"/>
    <dgm:cxn modelId="{BFAD0B7E-2C86-E242-A9A0-DE1BB7E5A06E}" type="presOf" srcId="{7A152DB8-36DE-FD4E-91DE-089856210A57}" destId="{3F34D247-75D8-2840-B4A5-BC6588075CAA}" srcOrd="0" destOrd="0" presId="urn:microsoft.com/office/officeart/2005/8/layout/hierarchy1"/>
    <dgm:cxn modelId="{EF9A0430-F4BE-C844-9E7F-7922E21799A6}" type="presOf" srcId="{BF187C5D-76BC-0D4D-8C44-2D54DBA96D8D}" destId="{C8D70254-A75E-9340-963D-E5738FC5349B}" srcOrd="0" destOrd="0" presId="urn:microsoft.com/office/officeart/2005/8/layout/hierarchy1"/>
    <dgm:cxn modelId="{AC017CF4-C387-3148-AB4E-B4ED1B4AA186}" srcId="{AC766F64-5897-2F4E-AEE8-6B65B7B13D1B}" destId="{B9020857-D34E-0940-9081-F25B211EF4C5}" srcOrd="1" destOrd="0" parTransId="{1D782BD0-69AC-2A40-8937-04D921A8FF99}" sibTransId="{1F2F7132-5072-CC41-856F-65CF2F621758}"/>
    <dgm:cxn modelId="{F61A8302-D276-3E4A-B378-404DFA2FF4F9}" srcId="{AC766F64-5897-2F4E-AEE8-6B65B7B13D1B}" destId="{85C2D17D-8155-6342-BBB2-B3D4E50C2A37}" srcOrd="0" destOrd="0" parTransId="{E98E4377-56F1-8644-97C6-8C183D2643CE}" sibTransId="{92A3FB3C-71EB-3E4C-B21A-547989187AC8}"/>
    <dgm:cxn modelId="{177707F5-EB37-084D-9F92-75D489A9CAD0}" type="presOf" srcId="{89F79358-646D-4046-A2F7-8F26CCCA9292}" destId="{F127AE68-3A96-3142-BAE9-F8E6938D0700}" srcOrd="0" destOrd="0" presId="urn:microsoft.com/office/officeart/2005/8/layout/hierarchy1"/>
    <dgm:cxn modelId="{EE80EA96-4FC8-6542-842A-303C3AFA6EC6}" type="presOf" srcId="{AC1300D2-044F-2E49-A194-8EB8C8DAE7DB}" destId="{DF27565E-7F85-5042-9E79-7C086F9725E1}" srcOrd="0" destOrd="0" presId="urn:microsoft.com/office/officeart/2005/8/layout/hierarchy1"/>
    <dgm:cxn modelId="{55681E76-8B34-D94F-930C-73C5F0421E43}" srcId="{89F79358-646D-4046-A2F7-8F26CCCA9292}" destId="{AC766F64-5897-2F4E-AEE8-6B65B7B13D1B}" srcOrd="0" destOrd="0" parTransId="{1311754D-1BAB-644D-9D5F-7F1DB28CE837}" sibTransId="{9CD9880E-C156-D446-926C-93A2B201F73F}"/>
    <dgm:cxn modelId="{CC47BE96-CCEA-F84F-AC71-3C02D897C614}" srcId="{B9020857-D34E-0940-9081-F25B211EF4C5}" destId="{AC1300D2-044F-2E49-A194-8EB8C8DAE7DB}" srcOrd="0" destOrd="0" parTransId="{CAC505B3-577A-AB41-B195-A1382A12694A}" sibTransId="{6EE6A063-F2E0-2A4A-94BC-69FB0F802094}"/>
    <dgm:cxn modelId="{F89EEB9C-0A74-5345-8B99-6FD5423CC65E}" type="presOf" srcId="{B5FCBEAD-9AA3-814C-9C8F-37321CD72115}" destId="{B5A2295C-BA5E-264F-A14C-6B36D9E7F9B7}" srcOrd="0" destOrd="0" presId="urn:microsoft.com/office/officeart/2005/8/layout/hierarchy1"/>
    <dgm:cxn modelId="{F5C007B7-67F6-C343-A8A4-CA9AA0C6983E}" srcId="{85C2D17D-8155-6342-BBB2-B3D4E50C2A37}" destId="{CE1310E1-CB91-434C-AE48-5298B978839C}" srcOrd="0" destOrd="0" parTransId="{79326534-FAA5-B34E-881A-D5C6F50518BF}" sibTransId="{677B7E0A-F147-1046-BCC3-2CE5EA0D05EB}"/>
    <dgm:cxn modelId="{623D83E7-A4E8-C748-8AF6-9292533259CD}" srcId="{0D525115-52CB-9048-8D19-155CEC28A282}" destId="{BF187C5D-76BC-0D4D-8C44-2D54DBA96D8D}" srcOrd="1" destOrd="0" parTransId="{63E99885-5E05-CC4D-8738-16A938474369}" sibTransId="{BABC7273-7370-4044-A702-84215FD8ED3F}"/>
    <dgm:cxn modelId="{28E22BFD-E780-024B-871F-7B1C64B3341D}" type="presOf" srcId="{CAC505B3-577A-AB41-B195-A1382A12694A}" destId="{E2CF7DF2-891C-8741-943C-E0491409CDCF}" srcOrd="0" destOrd="0" presId="urn:microsoft.com/office/officeart/2005/8/layout/hierarchy1"/>
    <dgm:cxn modelId="{34EB049C-BD09-5C45-A3AE-60B5E8340F7E}" type="presOf" srcId="{B9020857-D34E-0940-9081-F25B211EF4C5}" destId="{1E4909D8-3994-C84A-B86A-BC2B0119D47C}" srcOrd="0" destOrd="0" presId="urn:microsoft.com/office/officeart/2005/8/layout/hierarchy1"/>
    <dgm:cxn modelId="{D8E29C4E-CDA3-CF46-BCA3-9E979AAB9FFA}" type="presOf" srcId="{79326534-FAA5-B34E-881A-D5C6F50518BF}" destId="{9175BAD2-176B-5E43-9F76-C094CA9CC95B}" srcOrd="0" destOrd="0" presId="urn:microsoft.com/office/officeart/2005/8/layout/hierarchy1"/>
    <dgm:cxn modelId="{B4E72CE0-24AE-3D4C-B138-59AC061D73A1}" type="presOf" srcId="{E98E4377-56F1-8644-97C6-8C183D2643CE}" destId="{E443FFCB-E682-4443-99AC-D32074F65113}" srcOrd="0" destOrd="0" presId="urn:microsoft.com/office/officeart/2005/8/layout/hierarchy1"/>
    <dgm:cxn modelId="{151245EE-26CA-044E-BD06-CB61D8199D81}" srcId="{0D525115-52CB-9048-8D19-155CEC28A282}" destId="{B5FCBEAD-9AA3-814C-9C8F-37321CD72115}" srcOrd="0" destOrd="0" parTransId="{0599581E-B3DA-A340-820A-26F6F72A17A8}" sibTransId="{13C66D8B-743F-064D-B5B0-FA10903248ED}"/>
    <dgm:cxn modelId="{30365BD6-7049-0E44-A786-A81A9EF67A57}" type="presOf" srcId="{B944591B-833B-7C4B-85A0-9F0B6F9B1232}" destId="{77BA22FF-0276-E942-8C69-FBC55D364390}" srcOrd="0" destOrd="0" presId="urn:microsoft.com/office/officeart/2005/8/layout/hierarchy1"/>
    <dgm:cxn modelId="{7071222C-C544-C245-8328-2BD7A1E813C2}" type="presOf" srcId="{0D525115-52CB-9048-8D19-155CEC28A282}" destId="{39E07F51-A957-004C-888A-CFFCD38D507A}" srcOrd="0" destOrd="0" presId="urn:microsoft.com/office/officeart/2005/8/layout/hierarchy1"/>
    <dgm:cxn modelId="{61B536B5-2113-2A42-A0A6-A08C5EE2A7F1}" type="presOf" srcId="{1D782BD0-69AC-2A40-8937-04D921A8FF99}" destId="{0C5CA31F-A99D-B740-8928-5DAA4E58B4F6}" srcOrd="0" destOrd="0" presId="urn:microsoft.com/office/officeart/2005/8/layout/hierarchy1"/>
    <dgm:cxn modelId="{4186D812-4E13-0D4A-98B6-BF35124B49AD}" type="presOf" srcId="{E4976367-9A81-334E-9EDE-2CAA368121B2}" destId="{6A821D56-B117-DE4E-BFA9-5F69158E683B}" srcOrd="0" destOrd="0" presId="urn:microsoft.com/office/officeart/2005/8/layout/hierarchy1"/>
    <dgm:cxn modelId="{95DAFBE3-AACA-8446-9E22-1B6AC3508AF7}" srcId="{85C2D17D-8155-6342-BBB2-B3D4E50C2A37}" destId="{7A152DB8-36DE-FD4E-91DE-089856210A57}" srcOrd="1" destOrd="0" parTransId="{E4976367-9A81-334E-9EDE-2CAA368121B2}" sibTransId="{5F912318-97BA-5349-B68C-4E6A7612F718}"/>
    <dgm:cxn modelId="{2F9A68CB-688A-4A42-9E66-CCDC6AEFDA30}" type="presOf" srcId="{63E99885-5E05-CC4D-8738-16A938474369}" destId="{A69BF3CE-3CFF-5E4F-87C5-56676779C473}" srcOrd="0" destOrd="0" presId="urn:microsoft.com/office/officeart/2005/8/layout/hierarchy1"/>
    <dgm:cxn modelId="{4FC34E70-70C7-544C-B6C1-75F78B0121C3}" type="presOf" srcId="{0599581E-B3DA-A340-820A-26F6F72A17A8}" destId="{9FF33E77-5F9B-3442-9799-A0D655D09514}" srcOrd="0" destOrd="0" presId="urn:microsoft.com/office/officeart/2005/8/layout/hierarchy1"/>
    <dgm:cxn modelId="{49D192D8-93C0-7240-A730-E67163F9DE94}" srcId="{AC766F64-5897-2F4E-AEE8-6B65B7B13D1B}" destId="{0D525115-52CB-9048-8D19-155CEC28A282}" srcOrd="2" destOrd="0" parTransId="{B944591B-833B-7C4B-85A0-9F0B6F9B1232}" sibTransId="{502080E7-C45E-8A4B-95CB-AF5169AA9D3D}"/>
    <dgm:cxn modelId="{44C849E5-D338-8B4C-8706-B39D4F627941}" type="presOf" srcId="{85C2D17D-8155-6342-BBB2-B3D4E50C2A37}" destId="{40785C2B-C864-8646-99E6-39A2F483E0F5}" srcOrd="0" destOrd="0" presId="urn:microsoft.com/office/officeart/2005/8/layout/hierarchy1"/>
    <dgm:cxn modelId="{EF464374-EC80-3841-A068-21CB26B0D915}" type="presParOf" srcId="{F127AE68-3A96-3142-BAE9-F8E6938D0700}" destId="{82FFAE21-B790-5D48-9B56-4395A4E36E98}" srcOrd="0" destOrd="0" presId="urn:microsoft.com/office/officeart/2005/8/layout/hierarchy1"/>
    <dgm:cxn modelId="{A552A923-69CF-0C49-BA29-B821A88A1A9B}" type="presParOf" srcId="{82FFAE21-B790-5D48-9B56-4395A4E36E98}" destId="{FEFF416C-F275-CE47-8AC3-EB63730AEE03}" srcOrd="0" destOrd="0" presId="urn:microsoft.com/office/officeart/2005/8/layout/hierarchy1"/>
    <dgm:cxn modelId="{D06E1493-3C66-6B4F-9B11-E53D98898D16}" type="presParOf" srcId="{FEFF416C-F275-CE47-8AC3-EB63730AEE03}" destId="{74E12279-096A-F643-9986-5550F6F6E9FE}" srcOrd="0" destOrd="0" presId="urn:microsoft.com/office/officeart/2005/8/layout/hierarchy1"/>
    <dgm:cxn modelId="{94106F3E-C3B9-2C44-842B-D0DBD9839B82}" type="presParOf" srcId="{FEFF416C-F275-CE47-8AC3-EB63730AEE03}" destId="{242D4E4E-283C-2647-A7E1-D9F08487FB9C}" srcOrd="1" destOrd="0" presId="urn:microsoft.com/office/officeart/2005/8/layout/hierarchy1"/>
    <dgm:cxn modelId="{081A84F6-5973-C34C-BD38-AA20C165283F}" type="presParOf" srcId="{82FFAE21-B790-5D48-9B56-4395A4E36E98}" destId="{5F43423C-4C4B-484F-A849-FE5450233A23}" srcOrd="1" destOrd="0" presId="urn:microsoft.com/office/officeart/2005/8/layout/hierarchy1"/>
    <dgm:cxn modelId="{9DC6B612-8474-9842-B9B2-4551CD92CF5A}" type="presParOf" srcId="{5F43423C-4C4B-484F-A849-FE5450233A23}" destId="{E443FFCB-E682-4443-99AC-D32074F65113}" srcOrd="0" destOrd="0" presId="urn:microsoft.com/office/officeart/2005/8/layout/hierarchy1"/>
    <dgm:cxn modelId="{4C86A278-5B51-9B4C-8110-8CA7B0E4D3B4}" type="presParOf" srcId="{5F43423C-4C4B-484F-A849-FE5450233A23}" destId="{D2144E18-2161-8F4B-9E0C-31BF18B345CC}" srcOrd="1" destOrd="0" presId="urn:microsoft.com/office/officeart/2005/8/layout/hierarchy1"/>
    <dgm:cxn modelId="{512C1323-83D5-8C4B-A48C-E2354525E04D}" type="presParOf" srcId="{D2144E18-2161-8F4B-9E0C-31BF18B345CC}" destId="{A90F0548-502C-B446-A611-E16639C7EEE8}" srcOrd="0" destOrd="0" presId="urn:microsoft.com/office/officeart/2005/8/layout/hierarchy1"/>
    <dgm:cxn modelId="{45510968-099F-1549-BFFA-B76A8ED60B0E}" type="presParOf" srcId="{A90F0548-502C-B446-A611-E16639C7EEE8}" destId="{A40667BB-4A39-A540-A0E4-BD5FA1993A7D}" srcOrd="0" destOrd="0" presId="urn:microsoft.com/office/officeart/2005/8/layout/hierarchy1"/>
    <dgm:cxn modelId="{E2DFF077-0AF5-C542-86A1-687305EF145A}" type="presParOf" srcId="{A90F0548-502C-B446-A611-E16639C7EEE8}" destId="{40785C2B-C864-8646-99E6-39A2F483E0F5}" srcOrd="1" destOrd="0" presId="urn:microsoft.com/office/officeart/2005/8/layout/hierarchy1"/>
    <dgm:cxn modelId="{36E5407A-2819-C548-9F85-58F4ABB6A75F}" type="presParOf" srcId="{D2144E18-2161-8F4B-9E0C-31BF18B345CC}" destId="{757AB6A2-31A7-3F41-A77F-24287C03F829}" srcOrd="1" destOrd="0" presId="urn:microsoft.com/office/officeart/2005/8/layout/hierarchy1"/>
    <dgm:cxn modelId="{33C65D8E-E8A4-6541-B008-08079F893867}" type="presParOf" srcId="{757AB6A2-31A7-3F41-A77F-24287C03F829}" destId="{9175BAD2-176B-5E43-9F76-C094CA9CC95B}" srcOrd="0" destOrd="0" presId="urn:microsoft.com/office/officeart/2005/8/layout/hierarchy1"/>
    <dgm:cxn modelId="{EB959994-644A-CF4F-911D-CFFDCFB3C766}" type="presParOf" srcId="{757AB6A2-31A7-3F41-A77F-24287C03F829}" destId="{92AAF146-BB60-9541-9ECB-F3FD0EEA8045}" srcOrd="1" destOrd="0" presId="urn:microsoft.com/office/officeart/2005/8/layout/hierarchy1"/>
    <dgm:cxn modelId="{036375C8-3855-BB44-8AF7-8A66A6863E98}" type="presParOf" srcId="{92AAF146-BB60-9541-9ECB-F3FD0EEA8045}" destId="{B489A9C3-E490-224D-A8C8-DF2C1C947BB3}" srcOrd="0" destOrd="0" presId="urn:microsoft.com/office/officeart/2005/8/layout/hierarchy1"/>
    <dgm:cxn modelId="{D83EB20C-551A-4D45-B30D-E14B64FDB220}" type="presParOf" srcId="{B489A9C3-E490-224D-A8C8-DF2C1C947BB3}" destId="{2CA4843E-F852-1745-8175-7BD4D0F786D7}" srcOrd="0" destOrd="0" presId="urn:microsoft.com/office/officeart/2005/8/layout/hierarchy1"/>
    <dgm:cxn modelId="{19CBAE45-7C87-F844-B683-09D4A68889D2}" type="presParOf" srcId="{B489A9C3-E490-224D-A8C8-DF2C1C947BB3}" destId="{6AA02EA6-40CB-F747-89EB-B736A3DF2871}" srcOrd="1" destOrd="0" presId="urn:microsoft.com/office/officeart/2005/8/layout/hierarchy1"/>
    <dgm:cxn modelId="{F1E7477F-7C23-1847-866B-1C3621C535F1}" type="presParOf" srcId="{92AAF146-BB60-9541-9ECB-F3FD0EEA8045}" destId="{58CE550C-51B1-5649-AEA0-C781A9A63231}" srcOrd="1" destOrd="0" presId="urn:microsoft.com/office/officeart/2005/8/layout/hierarchy1"/>
    <dgm:cxn modelId="{90E453DD-18E4-0D4D-A43F-DE4E0DF8DC9D}" type="presParOf" srcId="{757AB6A2-31A7-3F41-A77F-24287C03F829}" destId="{6A821D56-B117-DE4E-BFA9-5F69158E683B}" srcOrd="2" destOrd="0" presId="urn:microsoft.com/office/officeart/2005/8/layout/hierarchy1"/>
    <dgm:cxn modelId="{E7F13A58-3963-C84D-8B7A-7DD07212695A}" type="presParOf" srcId="{757AB6A2-31A7-3F41-A77F-24287C03F829}" destId="{EEF4A53A-27AF-E74D-869E-9D7146B3244E}" srcOrd="3" destOrd="0" presId="urn:microsoft.com/office/officeart/2005/8/layout/hierarchy1"/>
    <dgm:cxn modelId="{61182945-C8DD-8F45-A8CC-38EA8B633B79}" type="presParOf" srcId="{EEF4A53A-27AF-E74D-869E-9D7146B3244E}" destId="{8789FA36-456B-7F4D-A110-D1A4CB0FA224}" srcOrd="0" destOrd="0" presId="urn:microsoft.com/office/officeart/2005/8/layout/hierarchy1"/>
    <dgm:cxn modelId="{B2C654A5-8C28-A24B-AE99-81AA55FB713B}" type="presParOf" srcId="{8789FA36-456B-7F4D-A110-D1A4CB0FA224}" destId="{55A94CDF-427E-9446-ADF6-1083B81630C4}" srcOrd="0" destOrd="0" presId="urn:microsoft.com/office/officeart/2005/8/layout/hierarchy1"/>
    <dgm:cxn modelId="{853ACA0C-81BF-9848-B243-1E7972F98EB7}" type="presParOf" srcId="{8789FA36-456B-7F4D-A110-D1A4CB0FA224}" destId="{3F34D247-75D8-2840-B4A5-BC6588075CAA}" srcOrd="1" destOrd="0" presId="urn:microsoft.com/office/officeart/2005/8/layout/hierarchy1"/>
    <dgm:cxn modelId="{02581238-A259-9748-A22B-EBC7BCDFEE5F}" type="presParOf" srcId="{EEF4A53A-27AF-E74D-869E-9D7146B3244E}" destId="{675DDC50-3C79-F34F-A858-4664A9A3AFA4}" srcOrd="1" destOrd="0" presId="urn:microsoft.com/office/officeart/2005/8/layout/hierarchy1"/>
    <dgm:cxn modelId="{E0940E1C-E1C1-EC4A-8D88-304A737035C4}" type="presParOf" srcId="{5F43423C-4C4B-484F-A849-FE5450233A23}" destId="{0C5CA31F-A99D-B740-8928-5DAA4E58B4F6}" srcOrd="2" destOrd="0" presId="urn:microsoft.com/office/officeart/2005/8/layout/hierarchy1"/>
    <dgm:cxn modelId="{40AFA43F-17CE-4848-8133-2900C122854E}" type="presParOf" srcId="{5F43423C-4C4B-484F-A849-FE5450233A23}" destId="{32023F19-BBB8-8440-AB93-9918AC52A39F}" srcOrd="3" destOrd="0" presId="urn:microsoft.com/office/officeart/2005/8/layout/hierarchy1"/>
    <dgm:cxn modelId="{061F24C5-7E49-204C-B3C1-E5F649793AC7}" type="presParOf" srcId="{32023F19-BBB8-8440-AB93-9918AC52A39F}" destId="{EACD65AF-39EF-C545-B271-EE97BB722633}" srcOrd="0" destOrd="0" presId="urn:microsoft.com/office/officeart/2005/8/layout/hierarchy1"/>
    <dgm:cxn modelId="{2E530C1F-9B14-B249-84A4-9D25C1EFDEE6}" type="presParOf" srcId="{EACD65AF-39EF-C545-B271-EE97BB722633}" destId="{C92B8E44-164E-9B46-B6BE-36E53F5F81E2}" srcOrd="0" destOrd="0" presId="urn:microsoft.com/office/officeart/2005/8/layout/hierarchy1"/>
    <dgm:cxn modelId="{2995336E-02CE-5E4A-B681-0DD1622E05C3}" type="presParOf" srcId="{EACD65AF-39EF-C545-B271-EE97BB722633}" destId="{1E4909D8-3994-C84A-B86A-BC2B0119D47C}" srcOrd="1" destOrd="0" presId="urn:microsoft.com/office/officeart/2005/8/layout/hierarchy1"/>
    <dgm:cxn modelId="{544E973A-DB50-DF48-BF40-DBF71823E857}" type="presParOf" srcId="{32023F19-BBB8-8440-AB93-9918AC52A39F}" destId="{9E097CFB-DDC2-AA4B-9C44-CA84772D7420}" srcOrd="1" destOrd="0" presId="urn:microsoft.com/office/officeart/2005/8/layout/hierarchy1"/>
    <dgm:cxn modelId="{3B259F18-8E3A-AB4C-BDDC-A2D2CAD28F98}" type="presParOf" srcId="{9E097CFB-DDC2-AA4B-9C44-CA84772D7420}" destId="{E2CF7DF2-891C-8741-943C-E0491409CDCF}" srcOrd="0" destOrd="0" presId="urn:microsoft.com/office/officeart/2005/8/layout/hierarchy1"/>
    <dgm:cxn modelId="{81E7DB87-37C6-7E40-AEB8-4AC7CB2329C1}" type="presParOf" srcId="{9E097CFB-DDC2-AA4B-9C44-CA84772D7420}" destId="{5E2DAEDE-BCD8-7346-AA67-10D59708FB2D}" srcOrd="1" destOrd="0" presId="urn:microsoft.com/office/officeart/2005/8/layout/hierarchy1"/>
    <dgm:cxn modelId="{EB1225F8-3C4F-1E43-BB68-60E079EB8A4E}" type="presParOf" srcId="{5E2DAEDE-BCD8-7346-AA67-10D59708FB2D}" destId="{8C13F026-1C87-0E4A-8FB6-38A1EBBD741F}" srcOrd="0" destOrd="0" presId="urn:microsoft.com/office/officeart/2005/8/layout/hierarchy1"/>
    <dgm:cxn modelId="{778DA9B1-5269-7C4F-B368-D3CA1AA2CDF4}" type="presParOf" srcId="{8C13F026-1C87-0E4A-8FB6-38A1EBBD741F}" destId="{7AB92FBA-19E4-514A-B9B0-7E63A35BBB27}" srcOrd="0" destOrd="0" presId="urn:microsoft.com/office/officeart/2005/8/layout/hierarchy1"/>
    <dgm:cxn modelId="{6BA24BA0-8C9B-5D40-B9CA-AA11FEA0EBF9}" type="presParOf" srcId="{8C13F026-1C87-0E4A-8FB6-38A1EBBD741F}" destId="{DF27565E-7F85-5042-9E79-7C086F9725E1}" srcOrd="1" destOrd="0" presId="urn:microsoft.com/office/officeart/2005/8/layout/hierarchy1"/>
    <dgm:cxn modelId="{46C8870D-73DE-0743-8FEC-96315F5D556C}" type="presParOf" srcId="{5E2DAEDE-BCD8-7346-AA67-10D59708FB2D}" destId="{D23AADA2-4BC3-264C-B8A2-2FAF2B0954FB}" srcOrd="1" destOrd="0" presId="urn:microsoft.com/office/officeart/2005/8/layout/hierarchy1"/>
    <dgm:cxn modelId="{F2536300-81CD-C34A-B466-4A4BDAB9CCB5}" type="presParOf" srcId="{5F43423C-4C4B-484F-A849-FE5450233A23}" destId="{77BA22FF-0276-E942-8C69-FBC55D364390}" srcOrd="4" destOrd="0" presId="urn:microsoft.com/office/officeart/2005/8/layout/hierarchy1"/>
    <dgm:cxn modelId="{2C6FDF1E-C284-D044-A2E0-6B48B639991D}" type="presParOf" srcId="{5F43423C-4C4B-484F-A849-FE5450233A23}" destId="{6328C8C8-898F-7744-8F1A-DFDEB403CE3B}" srcOrd="5" destOrd="0" presId="urn:microsoft.com/office/officeart/2005/8/layout/hierarchy1"/>
    <dgm:cxn modelId="{C4271C8B-84FA-A24B-A9F4-6790DF17AF99}" type="presParOf" srcId="{6328C8C8-898F-7744-8F1A-DFDEB403CE3B}" destId="{054719E1-FD47-AA40-9F44-19A9763851AD}" srcOrd="0" destOrd="0" presId="urn:microsoft.com/office/officeart/2005/8/layout/hierarchy1"/>
    <dgm:cxn modelId="{9E7D4464-9709-024F-8D01-F3BF8C775FC8}" type="presParOf" srcId="{054719E1-FD47-AA40-9F44-19A9763851AD}" destId="{33EBE7FF-3181-E048-BEAF-FF8015ECA854}" srcOrd="0" destOrd="0" presId="urn:microsoft.com/office/officeart/2005/8/layout/hierarchy1"/>
    <dgm:cxn modelId="{5DE7DC37-3334-9E4B-B63D-DCDF71141E9A}" type="presParOf" srcId="{054719E1-FD47-AA40-9F44-19A9763851AD}" destId="{39E07F51-A957-004C-888A-CFFCD38D507A}" srcOrd="1" destOrd="0" presId="urn:microsoft.com/office/officeart/2005/8/layout/hierarchy1"/>
    <dgm:cxn modelId="{75EAB9B5-29E7-4544-8991-887DC74B6914}" type="presParOf" srcId="{6328C8C8-898F-7744-8F1A-DFDEB403CE3B}" destId="{E0489258-AE1D-CC4B-9C4F-A624D77210D7}" srcOrd="1" destOrd="0" presId="urn:microsoft.com/office/officeart/2005/8/layout/hierarchy1"/>
    <dgm:cxn modelId="{59A9C9E1-C3BF-8847-96C7-0B4C81122464}" type="presParOf" srcId="{E0489258-AE1D-CC4B-9C4F-A624D77210D7}" destId="{9FF33E77-5F9B-3442-9799-A0D655D09514}" srcOrd="0" destOrd="0" presId="urn:microsoft.com/office/officeart/2005/8/layout/hierarchy1"/>
    <dgm:cxn modelId="{5B3C5173-25E8-3946-98E7-23B12B71A6E6}" type="presParOf" srcId="{E0489258-AE1D-CC4B-9C4F-A624D77210D7}" destId="{B73A0DF0-F325-C549-92EA-F4D3AAE0C6FA}" srcOrd="1" destOrd="0" presId="urn:microsoft.com/office/officeart/2005/8/layout/hierarchy1"/>
    <dgm:cxn modelId="{49C83E4A-5673-F045-8B51-9E4509402611}" type="presParOf" srcId="{B73A0DF0-F325-C549-92EA-F4D3AAE0C6FA}" destId="{719825F1-E47F-9F42-9CCD-DC27D42A2A2D}" srcOrd="0" destOrd="0" presId="urn:microsoft.com/office/officeart/2005/8/layout/hierarchy1"/>
    <dgm:cxn modelId="{CB1F5408-9A1B-B64C-A0E7-02073A8CDCEB}" type="presParOf" srcId="{719825F1-E47F-9F42-9CCD-DC27D42A2A2D}" destId="{1606CEBF-B9AE-E249-8FEB-E5A04BD5BD94}" srcOrd="0" destOrd="0" presId="urn:microsoft.com/office/officeart/2005/8/layout/hierarchy1"/>
    <dgm:cxn modelId="{2A8B2FB4-1973-684D-80D5-2E2EE6395BF5}" type="presParOf" srcId="{719825F1-E47F-9F42-9CCD-DC27D42A2A2D}" destId="{B5A2295C-BA5E-264F-A14C-6B36D9E7F9B7}" srcOrd="1" destOrd="0" presId="urn:microsoft.com/office/officeart/2005/8/layout/hierarchy1"/>
    <dgm:cxn modelId="{72E1E726-BD3D-8A4E-8BDC-73D21CA6063C}" type="presParOf" srcId="{B73A0DF0-F325-C549-92EA-F4D3AAE0C6FA}" destId="{FA4DF857-E08B-9D43-88F1-079283395424}" srcOrd="1" destOrd="0" presId="urn:microsoft.com/office/officeart/2005/8/layout/hierarchy1"/>
    <dgm:cxn modelId="{F506DEB3-63C5-214B-9936-5057CC8EB776}" type="presParOf" srcId="{E0489258-AE1D-CC4B-9C4F-A624D77210D7}" destId="{A69BF3CE-3CFF-5E4F-87C5-56676779C473}" srcOrd="2" destOrd="0" presId="urn:microsoft.com/office/officeart/2005/8/layout/hierarchy1"/>
    <dgm:cxn modelId="{DF61DE75-0D1D-A14A-B650-95E20B7CF431}" type="presParOf" srcId="{E0489258-AE1D-CC4B-9C4F-A624D77210D7}" destId="{33B5C752-77C2-DD4C-B899-FE04A0B8BC10}" srcOrd="3" destOrd="0" presId="urn:microsoft.com/office/officeart/2005/8/layout/hierarchy1"/>
    <dgm:cxn modelId="{481C44A1-9D0B-434E-BE98-C124CF840AE8}" type="presParOf" srcId="{33B5C752-77C2-DD4C-B899-FE04A0B8BC10}" destId="{CD0E1C55-022A-6F46-8E7C-B44C057C9B77}" srcOrd="0" destOrd="0" presId="urn:microsoft.com/office/officeart/2005/8/layout/hierarchy1"/>
    <dgm:cxn modelId="{296E9B9B-F838-4646-B98B-F5EC60943153}" type="presParOf" srcId="{CD0E1C55-022A-6F46-8E7C-B44C057C9B77}" destId="{0BE1AB5C-D8EE-F746-B0DB-C2A9BAB7464E}" srcOrd="0" destOrd="0" presId="urn:microsoft.com/office/officeart/2005/8/layout/hierarchy1"/>
    <dgm:cxn modelId="{E491D6A9-2B1A-4644-B11C-5799BA2D3A34}" type="presParOf" srcId="{CD0E1C55-022A-6F46-8E7C-B44C057C9B77}" destId="{C8D70254-A75E-9340-963D-E5738FC5349B}" srcOrd="1" destOrd="0" presId="urn:microsoft.com/office/officeart/2005/8/layout/hierarchy1"/>
    <dgm:cxn modelId="{D58A21A5-6F12-DC44-B2C9-7072CFA7D72F}" type="presParOf" srcId="{33B5C752-77C2-DD4C-B899-FE04A0B8BC10}" destId="{13C629CE-9704-0C46-9A7B-848F19111451}"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B659E054-338D-8340-AA56-CEAA4428B9A1}" type="doc">
      <dgm:prSet loTypeId="urn:microsoft.com/office/officeart/2005/8/layout/chevron2" loCatId="" qsTypeId="urn:microsoft.com/office/officeart/2005/8/quickstyle/simple5" qsCatId="simple" csTypeId="urn:microsoft.com/office/officeart/2005/8/colors/accent1_5" csCatId="accent1" phldr="1"/>
      <dgm:spPr/>
      <dgm:t>
        <a:bodyPr/>
        <a:lstStyle/>
        <a:p>
          <a:endParaRPr lang="en-US"/>
        </a:p>
      </dgm:t>
    </dgm:pt>
    <dgm:pt modelId="{FD18FFAC-E00E-6D47-9533-23297466BD39}">
      <dgm:prSet phldrT="[Text]"/>
      <dgm:spPr/>
      <dgm:t>
        <a:bodyPr/>
        <a:lstStyle/>
        <a:p>
          <a:r>
            <a:rPr lang="en-US" dirty="0" smtClean="0"/>
            <a:t>1</a:t>
          </a:r>
          <a:endParaRPr lang="en-US" dirty="0"/>
        </a:p>
      </dgm:t>
    </dgm:pt>
    <dgm:pt modelId="{DD556546-0A03-B449-B509-A53011E03956}" type="parTrans" cxnId="{4756D16A-2F23-B745-BF47-30577656DCB3}">
      <dgm:prSet/>
      <dgm:spPr/>
      <dgm:t>
        <a:bodyPr/>
        <a:lstStyle/>
        <a:p>
          <a:endParaRPr lang="en-US"/>
        </a:p>
      </dgm:t>
    </dgm:pt>
    <dgm:pt modelId="{AD24E424-A6F7-8446-8DA3-877F831E4A56}" type="sibTrans" cxnId="{4756D16A-2F23-B745-BF47-30577656DCB3}">
      <dgm:prSet/>
      <dgm:spPr/>
      <dgm:t>
        <a:bodyPr/>
        <a:lstStyle/>
        <a:p>
          <a:endParaRPr lang="en-US"/>
        </a:p>
      </dgm:t>
    </dgm:pt>
    <dgm:pt modelId="{F06DEF63-FFBB-3843-8C41-3C9E1BD20850}">
      <dgm:prSet phldrT="[Text]"/>
      <dgm:spPr/>
      <dgm:t>
        <a:bodyPr/>
        <a:lstStyle/>
        <a:p>
          <a:r>
            <a:rPr lang="en-US" dirty="0" smtClean="0"/>
            <a:t>Self Introduction</a:t>
          </a:r>
          <a:endParaRPr lang="en-US" dirty="0"/>
        </a:p>
      </dgm:t>
    </dgm:pt>
    <dgm:pt modelId="{AEC5E8A9-9DAE-7C41-ADDC-E281F991DB83}" type="parTrans" cxnId="{68BD8C1B-E9EB-F043-AB06-2BEEC5279D02}">
      <dgm:prSet/>
      <dgm:spPr/>
      <dgm:t>
        <a:bodyPr/>
        <a:lstStyle/>
        <a:p>
          <a:endParaRPr lang="en-US"/>
        </a:p>
      </dgm:t>
    </dgm:pt>
    <dgm:pt modelId="{ACFDFBFD-DD31-B748-BDE1-695E191B2140}" type="sibTrans" cxnId="{68BD8C1B-E9EB-F043-AB06-2BEEC5279D02}">
      <dgm:prSet/>
      <dgm:spPr/>
      <dgm:t>
        <a:bodyPr/>
        <a:lstStyle/>
        <a:p>
          <a:endParaRPr lang="en-US"/>
        </a:p>
      </dgm:t>
    </dgm:pt>
    <dgm:pt modelId="{86483FE9-4089-144B-BC4C-CAF0B603A972}">
      <dgm:prSet phldrT="[Text]"/>
      <dgm:spPr/>
      <dgm:t>
        <a:bodyPr/>
        <a:lstStyle/>
        <a:p>
          <a:r>
            <a:rPr lang="en-US" dirty="0" smtClean="0"/>
            <a:t>2</a:t>
          </a:r>
          <a:endParaRPr lang="en-US" dirty="0"/>
        </a:p>
      </dgm:t>
    </dgm:pt>
    <dgm:pt modelId="{6A42E8D9-A35A-3A4F-9AA7-09A20B5C2C1A}" type="parTrans" cxnId="{C412AA73-DE55-F441-8D67-FF8232C66066}">
      <dgm:prSet/>
      <dgm:spPr/>
      <dgm:t>
        <a:bodyPr/>
        <a:lstStyle/>
        <a:p>
          <a:endParaRPr lang="en-US"/>
        </a:p>
      </dgm:t>
    </dgm:pt>
    <dgm:pt modelId="{CA472674-2F7F-1146-B1EA-553CD84A1DE0}" type="sibTrans" cxnId="{C412AA73-DE55-F441-8D67-FF8232C66066}">
      <dgm:prSet/>
      <dgm:spPr/>
      <dgm:t>
        <a:bodyPr/>
        <a:lstStyle/>
        <a:p>
          <a:endParaRPr lang="en-US"/>
        </a:p>
      </dgm:t>
    </dgm:pt>
    <dgm:pt modelId="{3827F68F-AF28-1547-AE02-17EDF342B4ED}">
      <dgm:prSet phldrT="[Text]"/>
      <dgm:spPr/>
      <dgm:t>
        <a:bodyPr/>
        <a:lstStyle/>
        <a:p>
          <a:r>
            <a:rPr lang="en-US" dirty="0" smtClean="0"/>
            <a:t>Scope of Studies</a:t>
          </a:r>
          <a:endParaRPr lang="en-US" dirty="0"/>
        </a:p>
      </dgm:t>
    </dgm:pt>
    <dgm:pt modelId="{E3EA6A2D-FDCF-204F-853D-6F27EB990B9A}" type="parTrans" cxnId="{CC254C23-C641-5E49-A8FE-C75A55FE351D}">
      <dgm:prSet/>
      <dgm:spPr/>
      <dgm:t>
        <a:bodyPr/>
        <a:lstStyle/>
        <a:p>
          <a:endParaRPr lang="en-US"/>
        </a:p>
      </dgm:t>
    </dgm:pt>
    <dgm:pt modelId="{92BE7481-1E98-C949-B1D3-EC18C62F22E6}" type="sibTrans" cxnId="{CC254C23-C641-5E49-A8FE-C75A55FE351D}">
      <dgm:prSet/>
      <dgm:spPr/>
      <dgm:t>
        <a:bodyPr/>
        <a:lstStyle/>
        <a:p>
          <a:endParaRPr lang="en-US"/>
        </a:p>
      </dgm:t>
    </dgm:pt>
    <dgm:pt modelId="{82D73DE2-E547-CA43-A27D-05676750196A}">
      <dgm:prSet phldrT="[Text]"/>
      <dgm:spPr/>
      <dgm:t>
        <a:bodyPr/>
        <a:lstStyle/>
        <a:p>
          <a:r>
            <a:rPr lang="en-US" dirty="0" smtClean="0"/>
            <a:t>3</a:t>
          </a:r>
          <a:endParaRPr lang="en-US" dirty="0"/>
        </a:p>
      </dgm:t>
    </dgm:pt>
    <dgm:pt modelId="{C3BB5C8A-3C0A-564D-B02D-17A76C66B318}" type="parTrans" cxnId="{B5B648C1-E007-8A41-9773-AD5B95768D30}">
      <dgm:prSet/>
      <dgm:spPr/>
      <dgm:t>
        <a:bodyPr/>
        <a:lstStyle/>
        <a:p>
          <a:endParaRPr lang="en-US"/>
        </a:p>
      </dgm:t>
    </dgm:pt>
    <dgm:pt modelId="{5B082731-ECDF-EA4D-9852-775B168D67B7}" type="sibTrans" cxnId="{B5B648C1-E007-8A41-9773-AD5B95768D30}">
      <dgm:prSet/>
      <dgm:spPr/>
      <dgm:t>
        <a:bodyPr/>
        <a:lstStyle/>
        <a:p>
          <a:endParaRPr lang="en-US"/>
        </a:p>
      </dgm:t>
    </dgm:pt>
    <dgm:pt modelId="{E03F6C9E-3D46-834F-AFA9-259E63DA4D29}">
      <dgm:prSet phldrT="[Text]"/>
      <dgm:spPr/>
      <dgm:t>
        <a:bodyPr/>
        <a:lstStyle/>
        <a:p>
          <a:r>
            <a:rPr lang="en-US" dirty="0" smtClean="0"/>
            <a:t>Current Studies</a:t>
          </a:r>
          <a:endParaRPr lang="en-US" dirty="0"/>
        </a:p>
      </dgm:t>
    </dgm:pt>
    <dgm:pt modelId="{BECA1975-6DB1-AF43-A73F-A3A5ADBC21FC}" type="parTrans" cxnId="{AB886B0E-D73F-0F41-804C-7CE781125552}">
      <dgm:prSet/>
      <dgm:spPr/>
      <dgm:t>
        <a:bodyPr/>
        <a:lstStyle/>
        <a:p>
          <a:endParaRPr lang="en-US"/>
        </a:p>
      </dgm:t>
    </dgm:pt>
    <dgm:pt modelId="{7114173E-CF8F-E94E-A73C-1EE461D46428}" type="sibTrans" cxnId="{AB886B0E-D73F-0F41-804C-7CE781125552}">
      <dgm:prSet/>
      <dgm:spPr/>
      <dgm:t>
        <a:bodyPr/>
        <a:lstStyle/>
        <a:p>
          <a:endParaRPr lang="en-US"/>
        </a:p>
      </dgm:t>
    </dgm:pt>
    <dgm:pt modelId="{605D5D9E-1B76-4A43-BCDA-0FFD7D493808}">
      <dgm:prSet/>
      <dgm:spPr/>
      <dgm:t>
        <a:bodyPr/>
        <a:lstStyle/>
        <a:p>
          <a:r>
            <a:rPr lang="en-US" dirty="0" smtClean="0"/>
            <a:t>4</a:t>
          </a:r>
          <a:endParaRPr lang="en-US" dirty="0"/>
        </a:p>
      </dgm:t>
    </dgm:pt>
    <dgm:pt modelId="{B433B8DB-DC9A-D045-92BF-E5F1457A3465}" type="parTrans" cxnId="{5C399A4B-362B-414E-BEE0-4628A6034FB4}">
      <dgm:prSet/>
      <dgm:spPr/>
      <dgm:t>
        <a:bodyPr/>
        <a:lstStyle/>
        <a:p>
          <a:endParaRPr lang="en-US"/>
        </a:p>
      </dgm:t>
    </dgm:pt>
    <dgm:pt modelId="{456F4668-6213-774E-B201-362F4991FE10}" type="sibTrans" cxnId="{5C399A4B-362B-414E-BEE0-4628A6034FB4}">
      <dgm:prSet/>
      <dgm:spPr/>
      <dgm:t>
        <a:bodyPr/>
        <a:lstStyle/>
        <a:p>
          <a:endParaRPr lang="en-US"/>
        </a:p>
      </dgm:t>
    </dgm:pt>
    <dgm:pt modelId="{BB8A9299-E944-0849-B0C6-B942B34B1BB6}">
      <dgm:prSet/>
      <dgm:spPr/>
      <dgm:t>
        <a:bodyPr/>
        <a:lstStyle/>
        <a:p>
          <a:r>
            <a:rPr lang="en-US" dirty="0" smtClean="0"/>
            <a:t>Future Studies </a:t>
          </a:r>
          <a:endParaRPr lang="en-US" dirty="0"/>
        </a:p>
      </dgm:t>
    </dgm:pt>
    <dgm:pt modelId="{55EC86A8-B7FC-4047-88D0-9F0DF97D6B17}" type="parTrans" cxnId="{BC93DA9F-EED8-1644-A0FC-0ACFE1B532C2}">
      <dgm:prSet/>
      <dgm:spPr/>
      <dgm:t>
        <a:bodyPr/>
        <a:lstStyle/>
        <a:p>
          <a:endParaRPr lang="en-US"/>
        </a:p>
      </dgm:t>
    </dgm:pt>
    <dgm:pt modelId="{03158381-72C7-EE47-87DE-49F569B508B7}" type="sibTrans" cxnId="{BC93DA9F-EED8-1644-A0FC-0ACFE1B532C2}">
      <dgm:prSet/>
      <dgm:spPr/>
      <dgm:t>
        <a:bodyPr/>
        <a:lstStyle/>
        <a:p>
          <a:endParaRPr lang="en-US"/>
        </a:p>
      </dgm:t>
    </dgm:pt>
    <dgm:pt modelId="{3F87C2A9-849C-B749-BE13-DC42D3CD6839}">
      <dgm:prSet/>
      <dgm:spPr/>
      <dgm:t>
        <a:bodyPr/>
        <a:lstStyle/>
        <a:p>
          <a:r>
            <a:rPr lang="en-US" dirty="0" smtClean="0"/>
            <a:t>5</a:t>
          </a:r>
          <a:endParaRPr lang="en-US" dirty="0"/>
        </a:p>
      </dgm:t>
    </dgm:pt>
    <dgm:pt modelId="{6BEC7834-B7E5-E644-AC94-FF455A7B7CB0}" type="sibTrans" cxnId="{0E1941BB-C3BD-474D-B008-0A8931377648}">
      <dgm:prSet/>
      <dgm:spPr/>
      <dgm:t>
        <a:bodyPr/>
        <a:lstStyle/>
        <a:p>
          <a:endParaRPr lang="en-US"/>
        </a:p>
      </dgm:t>
    </dgm:pt>
    <dgm:pt modelId="{80F99B06-1AC9-F147-8280-8E5BC48FC9B9}" type="parTrans" cxnId="{0E1941BB-C3BD-474D-B008-0A8931377648}">
      <dgm:prSet/>
      <dgm:spPr/>
      <dgm:t>
        <a:bodyPr/>
        <a:lstStyle/>
        <a:p>
          <a:endParaRPr lang="en-US"/>
        </a:p>
      </dgm:t>
    </dgm:pt>
    <dgm:pt modelId="{BAEBDA3F-1D48-4E4E-98C2-15588BF4D2F2}">
      <dgm:prSet/>
      <dgm:spPr/>
      <dgm:t>
        <a:bodyPr/>
        <a:lstStyle/>
        <a:p>
          <a:r>
            <a:rPr lang="en-US" dirty="0" smtClean="0"/>
            <a:t>Expected Contributions from future studies</a:t>
          </a:r>
          <a:endParaRPr lang="en-US" dirty="0"/>
        </a:p>
      </dgm:t>
    </dgm:pt>
    <dgm:pt modelId="{8491E533-2A62-5746-9BEA-7F0D83DB98AB}" type="sibTrans" cxnId="{44ED0AEA-48B4-3645-9D01-72D4E74B345E}">
      <dgm:prSet/>
      <dgm:spPr/>
      <dgm:t>
        <a:bodyPr/>
        <a:lstStyle/>
        <a:p>
          <a:endParaRPr lang="en-US"/>
        </a:p>
      </dgm:t>
    </dgm:pt>
    <dgm:pt modelId="{1291E92E-39A3-B74B-8BDC-FEBB1896C8D9}" type="parTrans" cxnId="{44ED0AEA-48B4-3645-9D01-72D4E74B345E}">
      <dgm:prSet/>
      <dgm:spPr/>
      <dgm:t>
        <a:bodyPr/>
        <a:lstStyle/>
        <a:p>
          <a:endParaRPr lang="en-US"/>
        </a:p>
      </dgm:t>
    </dgm:pt>
    <dgm:pt modelId="{C056E639-65C9-4E4C-A6F3-211EBFAE6395}">
      <dgm:prSet/>
      <dgm:spPr/>
      <dgm:t>
        <a:bodyPr/>
        <a:lstStyle/>
        <a:p>
          <a:r>
            <a:rPr lang="en-US" dirty="0" smtClean="0"/>
            <a:t>6</a:t>
          </a:r>
          <a:endParaRPr lang="en-US" dirty="0"/>
        </a:p>
      </dgm:t>
    </dgm:pt>
    <dgm:pt modelId="{8CAFAEA9-3FC2-034A-BD43-0CC827E46466}" type="parTrans" cxnId="{203649B3-EC80-8E4A-BEFF-01992F661247}">
      <dgm:prSet/>
      <dgm:spPr/>
      <dgm:t>
        <a:bodyPr/>
        <a:lstStyle/>
        <a:p>
          <a:endParaRPr lang="en-US"/>
        </a:p>
      </dgm:t>
    </dgm:pt>
    <dgm:pt modelId="{6FE3E0BC-EF25-A04E-9DC1-AE7126D33B8D}" type="sibTrans" cxnId="{203649B3-EC80-8E4A-BEFF-01992F661247}">
      <dgm:prSet/>
      <dgm:spPr/>
      <dgm:t>
        <a:bodyPr/>
        <a:lstStyle/>
        <a:p>
          <a:endParaRPr lang="en-US"/>
        </a:p>
      </dgm:t>
    </dgm:pt>
    <dgm:pt modelId="{48019983-7484-3847-AEA7-0B1CACF5A33F}">
      <dgm:prSet/>
      <dgm:spPr/>
      <dgm:t>
        <a:bodyPr/>
        <a:lstStyle/>
        <a:p>
          <a:r>
            <a:rPr lang="en-US" dirty="0" smtClean="0"/>
            <a:t>References</a:t>
          </a:r>
          <a:endParaRPr lang="en-US" dirty="0"/>
        </a:p>
      </dgm:t>
    </dgm:pt>
    <dgm:pt modelId="{D63B892D-2176-1445-8019-2799284F5ED9}" type="parTrans" cxnId="{98DFB376-AA6A-0444-9500-5366EED76AFC}">
      <dgm:prSet/>
      <dgm:spPr/>
      <dgm:t>
        <a:bodyPr/>
        <a:lstStyle/>
        <a:p>
          <a:endParaRPr lang="en-US"/>
        </a:p>
      </dgm:t>
    </dgm:pt>
    <dgm:pt modelId="{2875386F-4769-304F-B591-B2CE7D2ABFF2}" type="sibTrans" cxnId="{98DFB376-AA6A-0444-9500-5366EED76AFC}">
      <dgm:prSet/>
      <dgm:spPr/>
      <dgm:t>
        <a:bodyPr/>
        <a:lstStyle/>
        <a:p>
          <a:endParaRPr lang="en-US"/>
        </a:p>
      </dgm:t>
    </dgm:pt>
    <dgm:pt modelId="{3F6BDE9D-A5F9-D24C-96AB-93C05F104A03}" type="pres">
      <dgm:prSet presAssocID="{B659E054-338D-8340-AA56-CEAA4428B9A1}" presName="linearFlow" presStyleCnt="0">
        <dgm:presLayoutVars>
          <dgm:dir/>
          <dgm:animLvl val="lvl"/>
          <dgm:resizeHandles val="exact"/>
        </dgm:presLayoutVars>
      </dgm:prSet>
      <dgm:spPr/>
      <dgm:t>
        <a:bodyPr/>
        <a:lstStyle/>
        <a:p>
          <a:endParaRPr lang="en-US"/>
        </a:p>
      </dgm:t>
    </dgm:pt>
    <dgm:pt modelId="{9ED50326-07E1-1247-BBE0-9C25E993FE1E}" type="pres">
      <dgm:prSet presAssocID="{FD18FFAC-E00E-6D47-9533-23297466BD39}" presName="composite" presStyleCnt="0"/>
      <dgm:spPr/>
      <dgm:t>
        <a:bodyPr/>
        <a:lstStyle/>
        <a:p>
          <a:endParaRPr lang="en-US"/>
        </a:p>
      </dgm:t>
    </dgm:pt>
    <dgm:pt modelId="{0B456958-6265-8240-8F59-99AAF4938621}" type="pres">
      <dgm:prSet presAssocID="{FD18FFAC-E00E-6D47-9533-23297466BD39}" presName="parentText" presStyleLbl="alignNode1" presStyleIdx="0" presStyleCnt="6">
        <dgm:presLayoutVars>
          <dgm:chMax val="1"/>
          <dgm:bulletEnabled val="1"/>
        </dgm:presLayoutVars>
      </dgm:prSet>
      <dgm:spPr/>
      <dgm:t>
        <a:bodyPr/>
        <a:lstStyle/>
        <a:p>
          <a:endParaRPr lang="en-US"/>
        </a:p>
      </dgm:t>
    </dgm:pt>
    <dgm:pt modelId="{63451C99-01AA-5F48-BABE-91676A7E088E}" type="pres">
      <dgm:prSet presAssocID="{FD18FFAC-E00E-6D47-9533-23297466BD39}" presName="descendantText" presStyleLbl="alignAcc1" presStyleIdx="0" presStyleCnt="6">
        <dgm:presLayoutVars>
          <dgm:bulletEnabled val="1"/>
        </dgm:presLayoutVars>
      </dgm:prSet>
      <dgm:spPr/>
      <dgm:t>
        <a:bodyPr/>
        <a:lstStyle/>
        <a:p>
          <a:endParaRPr lang="en-US"/>
        </a:p>
      </dgm:t>
    </dgm:pt>
    <dgm:pt modelId="{E7D27052-23E5-C943-A111-3F3676F31551}" type="pres">
      <dgm:prSet presAssocID="{AD24E424-A6F7-8446-8DA3-877F831E4A56}" presName="sp" presStyleCnt="0"/>
      <dgm:spPr/>
      <dgm:t>
        <a:bodyPr/>
        <a:lstStyle/>
        <a:p>
          <a:endParaRPr lang="en-US"/>
        </a:p>
      </dgm:t>
    </dgm:pt>
    <dgm:pt modelId="{49CDE59F-E7D3-4144-9CD8-EF9BE4D5C28B}" type="pres">
      <dgm:prSet presAssocID="{86483FE9-4089-144B-BC4C-CAF0B603A972}" presName="composite" presStyleCnt="0"/>
      <dgm:spPr/>
      <dgm:t>
        <a:bodyPr/>
        <a:lstStyle/>
        <a:p>
          <a:endParaRPr lang="en-US"/>
        </a:p>
      </dgm:t>
    </dgm:pt>
    <dgm:pt modelId="{963DAFA9-218F-FD4A-A65A-BB16245AFDF9}" type="pres">
      <dgm:prSet presAssocID="{86483FE9-4089-144B-BC4C-CAF0B603A972}" presName="parentText" presStyleLbl="alignNode1" presStyleIdx="1" presStyleCnt="6">
        <dgm:presLayoutVars>
          <dgm:chMax val="1"/>
          <dgm:bulletEnabled val="1"/>
        </dgm:presLayoutVars>
      </dgm:prSet>
      <dgm:spPr/>
      <dgm:t>
        <a:bodyPr/>
        <a:lstStyle/>
        <a:p>
          <a:endParaRPr lang="en-US"/>
        </a:p>
      </dgm:t>
    </dgm:pt>
    <dgm:pt modelId="{D16C0DFF-0391-1948-AA89-2F3C6DFD77D0}" type="pres">
      <dgm:prSet presAssocID="{86483FE9-4089-144B-BC4C-CAF0B603A972}" presName="descendantText" presStyleLbl="alignAcc1" presStyleIdx="1" presStyleCnt="6">
        <dgm:presLayoutVars>
          <dgm:bulletEnabled val="1"/>
        </dgm:presLayoutVars>
      </dgm:prSet>
      <dgm:spPr/>
      <dgm:t>
        <a:bodyPr/>
        <a:lstStyle/>
        <a:p>
          <a:endParaRPr lang="en-US"/>
        </a:p>
      </dgm:t>
    </dgm:pt>
    <dgm:pt modelId="{A7CB9D4A-B9CC-6D4F-82AE-CA336806FB7C}" type="pres">
      <dgm:prSet presAssocID="{CA472674-2F7F-1146-B1EA-553CD84A1DE0}" presName="sp" presStyleCnt="0"/>
      <dgm:spPr/>
      <dgm:t>
        <a:bodyPr/>
        <a:lstStyle/>
        <a:p>
          <a:endParaRPr lang="en-US"/>
        </a:p>
      </dgm:t>
    </dgm:pt>
    <dgm:pt modelId="{3B2325B3-7DE3-8243-9498-9E16C39994BF}" type="pres">
      <dgm:prSet presAssocID="{82D73DE2-E547-CA43-A27D-05676750196A}" presName="composite" presStyleCnt="0"/>
      <dgm:spPr/>
      <dgm:t>
        <a:bodyPr/>
        <a:lstStyle/>
        <a:p>
          <a:endParaRPr lang="en-US"/>
        </a:p>
      </dgm:t>
    </dgm:pt>
    <dgm:pt modelId="{5C1ECF25-3C0B-7E43-B4A9-575CD0B9EF7E}" type="pres">
      <dgm:prSet presAssocID="{82D73DE2-E547-CA43-A27D-05676750196A}" presName="parentText" presStyleLbl="alignNode1" presStyleIdx="2" presStyleCnt="6">
        <dgm:presLayoutVars>
          <dgm:chMax val="1"/>
          <dgm:bulletEnabled val="1"/>
        </dgm:presLayoutVars>
      </dgm:prSet>
      <dgm:spPr/>
      <dgm:t>
        <a:bodyPr/>
        <a:lstStyle/>
        <a:p>
          <a:endParaRPr lang="en-US"/>
        </a:p>
      </dgm:t>
    </dgm:pt>
    <dgm:pt modelId="{BA0EF8C3-95CA-0149-89B7-0AEE76285F42}" type="pres">
      <dgm:prSet presAssocID="{82D73DE2-E547-CA43-A27D-05676750196A}" presName="descendantText" presStyleLbl="alignAcc1" presStyleIdx="2" presStyleCnt="6">
        <dgm:presLayoutVars>
          <dgm:bulletEnabled val="1"/>
        </dgm:presLayoutVars>
      </dgm:prSet>
      <dgm:spPr/>
      <dgm:t>
        <a:bodyPr/>
        <a:lstStyle/>
        <a:p>
          <a:endParaRPr lang="en-US"/>
        </a:p>
      </dgm:t>
    </dgm:pt>
    <dgm:pt modelId="{881E419E-863E-8B4B-B77B-AEF3D3085985}" type="pres">
      <dgm:prSet presAssocID="{5B082731-ECDF-EA4D-9852-775B168D67B7}" presName="sp" presStyleCnt="0"/>
      <dgm:spPr/>
      <dgm:t>
        <a:bodyPr/>
        <a:lstStyle/>
        <a:p>
          <a:endParaRPr lang="en-US"/>
        </a:p>
      </dgm:t>
    </dgm:pt>
    <dgm:pt modelId="{64541972-FE5C-CB4D-BAE3-A9FFA9DCF30B}" type="pres">
      <dgm:prSet presAssocID="{605D5D9E-1B76-4A43-BCDA-0FFD7D493808}" presName="composite" presStyleCnt="0"/>
      <dgm:spPr/>
      <dgm:t>
        <a:bodyPr/>
        <a:lstStyle/>
        <a:p>
          <a:endParaRPr lang="en-US"/>
        </a:p>
      </dgm:t>
    </dgm:pt>
    <dgm:pt modelId="{CBF2AF65-11E7-5749-A232-4005653D367B}" type="pres">
      <dgm:prSet presAssocID="{605D5D9E-1B76-4A43-BCDA-0FFD7D493808}" presName="parentText" presStyleLbl="alignNode1" presStyleIdx="3" presStyleCnt="6">
        <dgm:presLayoutVars>
          <dgm:chMax val="1"/>
          <dgm:bulletEnabled val="1"/>
        </dgm:presLayoutVars>
      </dgm:prSet>
      <dgm:spPr/>
      <dgm:t>
        <a:bodyPr/>
        <a:lstStyle/>
        <a:p>
          <a:endParaRPr lang="en-US"/>
        </a:p>
      </dgm:t>
    </dgm:pt>
    <dgm:pt modelId="{405615AF-FC6A-C648-B81D-CF0D17DB77E6}" type="pres">
      <dgm:prSet presAssocID="{605D5D9E-1B76-4A43-BCDA-0FFD7D493808}" presName="descendantText" presStyleLbl="alignAcc1" presStyleIdx="3" presStyleCnt="6">
        <dgm:presLayoutVars>
          <dgm:bulletEnabled val="1"/>
        </dgm:presLayoutVars>
      </dgm:prSet>
      <dgm:spPr/>
      <dgm:t>
        <a:bodyPr/>
        <a:lstStyle/>
        <a:p>
          <a:endParaRPr lang="en-US"/>
        </a:p>
      </dgm:t>
    </dgm:pt>
    <dgm:pt modelId="{9C488342-A123-DF4B-93F8-E2FE74E1EAF0}" type="pres">
      <dgm:prSet presAssocID="{456F4668-6213-774E-B201-362F4991FE10}" presName="sp" presStyleCnt="0"/>
      <dgm:spPr/>
      <dgm:t>
        <a:bodyPr/>
        <a:lstStyle/>
        <a:p>
          <a:endParaRPr lang="en-US"/>
        </a:p>
      </dgm:t>
    </dgm:pt>
    <dgm:pt modelId="{42679DE9-4E6F-3B47-B98D-CDF6517F9179}" type="pres">
      <dgm:prSet presAssocID="{3F87C2A9-849C-B749-BE13-DC42D3CD6839}" presName="composite" presStyleCnt="0"/>
      <dgm:spPr/>
      <dgm:t>
        <a:bodyPr/>
        <a:lstStyle/>
        <a:p>
          <a:endParaRPr lang="en-US"/>
        </a:p>
      </dgm:t>
    </dgm:pt>
    <dgm:pt modelId="{2B716C26-D9BB-FA44-AEDF-C06E61CC8128}" type="pres">
      <dgm:prSet presAssocID="{3F87C2A9-849C-B749-BE13-DC42D3CD6839}" presName="parentText" presStyleLbl="alignNode1" presStyleIdx="4" presStyleCnt="6">
        <dgm:presLayoutVars>
          <dgm:chMax val="1"/>
          <dgm:bulletEnabled val="1"/>
        </dgm:presLayoutVars>
      </dgm:prSet>
      <dgm:spPr/>
      <dgm:t>
        <a:bodyPr/>
        <a:lstStyle/>
        <a:p>
          <a:endParaRPr lang="en-US"/>
        </a:p>
      </dgm:t>
    </dgm:pt>
    <dgm:pt modelId="{97E11DC4-35CB-8043-B57A-154F3204F0EC}" type="pres">
      <dgm:prSet presAssocID="{3F87C2A9-849C-B749-BE13-DC42D3CD6839}" presName="descendantText" presStyleLbl="alignAcc1" presStyleIdx="4" presStyleCnt="6">
        <dgm:presLayoutVars>
          <dgm:bulletEnabled val="1"/>
        </dgm:presLayoutVars>
      </dgm:prSet>
      <dgm:spPr/>
      <dgm:t>
        <a:bodyPr/>
        <a:lstStyle/>
        <a:p>
          <a:endParaRPr lang="en-US"/>
        </a:p>
      </dgm:t>
    </dgm:pt>
    <dgm:pt modelId="{0C445B85-5918-7F45-8F11-1C931E21036A}" type="pres">
      <dgm:prSet presAssocID="{6BEC7834-B7E5-E644-AC94-FF455A7B7CB0}" presName="sp" presStyleCnt="0"/>
      <dgm:spPr/>
      <dgm:t>
        <a:bodyPr/>
        <a:lstStyle/>
        <a:p>
          <a:endParaRPr lang="en-US"/>
        </a:p>
      </dgm:t>
    </dgm:pt>
    <dgm:pt modelId="{B58F1765-EA9E-9B41-94EB-420AB839B4E3}" type="pres">
      <dgm:prSet presAssocID="{C056E639-65C9-4E4C-A6F3-211EBFAE6395}" presName="composite" presStyleCnt="0"/>
      <dgm:spPr/>
      <dgm:t>
        <a:bodyPr/>
        <a:lstStyle/>
        <a:p>
          <a:endParaRPr lang="en-US"/>
        </a:p>
      </dgm:t>
    </dgm:pt>
    <dgm:pt modelId="{03395FB9-C824-6841-A447-074318A9399D}" type="pres">
      <dgm:prSet presAssocID="{C056E639-65C9-4E4C-A6F3-211EBFAE6395}" presName="parentText" presStyleLbl="alignNode1" presStyleIdx="5" presStyleCnt="6">
        <dgm:presLayoutVars>
          <dgm:chMax val="1"/>
          <dgm:bulletEnabled val="1"/>
        </dgm:presLayoutVars>
      </dgm:prSet>
      <dgm:spPr/>
      <dgm:t>
        <a:bodyPr/>
        <a:lstStyle/>
        <a:p>
          <a:endParaRPr lang="en-US"/>
        </a:p>
      </dgm:t>
    </dgm:pt>
    <dgm:pt modelId="{9741037D-CB7F-3645-AEB3-D25217A5B8FD}" type="pres">
      <dgm:prSet presAssocID="{C056E639-65C9-4E4C-A6F3-211EBFAE6395}" presName="descendantText" presStyleLbl="alignAcc1" presStyleIdx="5" presStyleCnt="6">
        <dgm:presLayoutVars>
          <dgm:bulletEnabled val="1"/>
        </dgm:presLayoutVars>
      </dgm:prSet>
      <dgm:spPr/>
      <dgm:t>
        <a:bodyPr/>
        <a:lstStyle/>
        <a:p>
          <a:endParaRPr lang="en-US"/>
        </a:p>
      </dgm:t>
    </dgm:pt>
  </dgm:ptLst>
  <dgm:cxnLst>
    <dgm:cxn modelId="{919EA414-7DAF-B148-97DD-5F08BB027E99}" type="presOf" srcId="{3F87C2A9-849C-B749-BE13-DC42D3CD6839}" destId="{2B716C26-D9BB-FA44-AEDF-C06E61CC8128}" srcOrd="0" destOrd="0" presId="urn:microsoft.com/office/officeart/2005/8/layout/chevron2"/>
    <dgm:cxn modelId="{4756D16A-2F23-B745-BF47-30577656DCB3}" srcId="{B659E054-338D-8340-AA56-CEAA4428B9A1}" destId="{FD18FFAC-E00E-6D47-9533-23297466BD39}" srcOrd="0" destOrd="0" parTransId="{DD556546-0A03-B449-B509-A53011E03956}" sibTransId="{AD24E424-A6F7-8446-8DA3-877F831E4A56}"/>
    <dgm:cxn modelId="{AB886B0E-D73F-0F41-804C-7CE781125552}" srcId="{82D73DE2-E547-CA43-A27D-05676750196A}" destId="{E03F6C9E-3D46-834F-AFA9-259E63DA4D29}" srcOrd="0" destOrd="0" parTransId="{BECA1975-6DB1-AF43-A73F-A3A5ADBC21FC}" sibTransId="{7114173E-CF8F-E94E-A73C-1EE461D46428}"/>
    <dgm:cxn modelId="{E5C8C169-BE6D-3A47-8CB6-8894E6FA58E7}" type="presOf" srcId="{86483FE9-4089-144B-BC4C-CAF0B603A972}" destId="{963DAFA9-218F-FD4A-A65A-BB16245AFDF9}" srcOrd="0" destOrd="0" presId="urn:microsoft.com/office/officeart/2005/8/layout/chevron2"/>
    <dgm:cxn modelId="{5C399A4B-362B-414E-BEE0-4628A6034FB4}" srcId="{B659E054-338D-8340-AA56-CEAA4428B9A1}" destId="{605D5D9E-1B76-4A43-BCDA-0FFD7D493808}" srcOrd="3" destOrd="0" parTransId="{B433B8DB-DC9A-D045-92BF-E5F1457A3465}" sibTransId="{456F4668-6213-774E-B201-362F4991FE10}"/>
    <dgm:cxn modelId="{D252E845-5BEF-2442-BB85-CFC3FAA4E824}" type="presOf" srcId="{605D5D9E-1B76-4A43-BCDA-0FFD7D493808}" destId="{CBF2AF65-11E7-5749-A232-4005653D367B}" srcOrd="0" destOrd="0" presId="urn:microsoft.com/office/officeart/2005/8/layout/chevron2"/>
    <dgm:cxn modelId="{C9603E10-D3C3-7246-8856-F1F02CD15176}" type="presOf" srcId="{48019983-7484-3847-AEA7-0B1CACF5A33F}" destId="{9741037D-CB7F-3645-AEB3-D25217A5B8FD}" srcOrd="0" destOrd="0" presId="urn:microsoft.com/office/officeart/2005/8/layout/chevron2"/>
    <dgm:cxn modelId="{F8D5749B-D327-DF46-A508-72A7F63561EE}" type="presOf" srcId="{82D73DE2-E547-CA43-A27D-05676750196A}" destId="{5C1ECF25-3C0B-7E43-B4A9-575CD0B9EF7E}" srcOrd="0" destOrd="0" presId="urn:microsoft.com/office/officeart/2005/8/layout/chevron2"/>
    <dgm:cxn modelId="{68BD8C1B-E9EB-F043-AB06-2BEEC5279D02}" srcId="{FD18FFAC-E00E-6D47-9533-23297466BD39}" destId="{F06DEF63-FFBB-3843-8C41-3C9E1BD20850}" srcOrd="0" destOrd="0" parTransId="{AEC5E8A9-9DAE-7C41-ADDC-E281F991DB83}" sibTransId="{ACFDFBFD-DD31-B748-BDE1-695E191B2140}"/>
    <dgm:cxn modelId="{44ED0AEA-48B4-3645-9D01-72D4E74B345E}" srcId="{3F87C2A9-849C-B749-BE13-DC42D3CD6839}" destId="{BAEBDA3F-1D48-4E4E-98C2-15588BF4D2F2}" srcOrd="0" destOrd="0" parTransId="{1291E92E-39A3-B74B-8BDC-FEBB1896C8D9}" sibTransId="{8491E533-2A62-5746-9BEA-7F0D83DB98AB}"/>
    <dgm:cxn modelId="{BA6C4D65-E17B-0146-8DC9-BEE40C41AF26}" type="presOf" srcId="{3827F68F-AF28-1547-AE02-17EDF342B4ED}" destId="{D16C0DFF-0391-1948-AA89-2F3C6DFD77D0}" srcOrd="0" destOrd="0" presId="urn:microsoft.com/office/officeart/2005/8/layout/chevron2"/>
    <dgm:cxn modelId="{B5B648C1-E007-8A41-9773-AD5B95768D30}" srcId="{B659E054-338D-8340-AA56-CEAA4428B9A1}" destId="{82D73DE2-E547-CA43-A27D-05676750196A}" srcOrd="2" destOrd="0" parTransId="{C3BB5C8A-3C0A-564D-B02D-17A76C66B318}" sibTransId="{5B082731-ECDF-EA4D-9852-775B168D67B7}"/>
    <dgm:cxn modelId="{5EDF76CE-1C90-E04E-A202-2EF8D2B67B91}" type="presOf" srcId="{FD18FFAC-E00E-6D47-9533-23297466BD39}" destId="{0B456958-6265-8240-8F59-99AAF4938621}" srcOrd="0" destOrd="0" presId="urn:microsoft.com/office/officeart/2005/8/layout/chevron2"/>
    <dgm:cxn modelId="{B0733C87-7820-384A-9B6B-F9377117575E}" type="presOf" srcId="{F06DEF63-FFBB-3843-8C41-3C9E1BD20850}" destId="{63451C99-01AA-5F48-BABE-91676A7E088E}" srcOrd="0" destOrd="0" presId="urn:microsoft.com/office/officeart/2005/8/layout/chevron2"/>
    <dgm:cxn modelId="{98DFB376-AA6A-0444-9500-5366EED76AFC}" srcId="{C056E639-65C9-4E4C-A6F3-211EBFAE6395}" destId="{48019983-7484-3847-AEA7-0B1CACF5A33F}" srcOrd="0" destOrd="0" parTransId="{D63B892D-2176-1445-8019-2799284F5ED9}" sibTransId="{2875386F-4769-304F-B591-B2CE7D2ABFF2}"/>
    <dgm:cxn modelId="{02F3B956-890C-7349-8433-24DFEAC721A2}" type="presOf" srcId="{BAEBDA3F-1D48-4E4E-98C2-15588BF4D2F2}" destId="{97E11DC4-35CB-8043-B57A-154F3204F0EC}" srcOrd="0" destOrd="0" presId="urn:microsoft.com/office/officeart/2005/8/layout/chevron2"/>
    <dgm:cxn modelId="{CC254C23-C641-5E49-A8FE-C75A55FE351D}" srcId="{86483FE9-4089-144B-BC4C-CAF0B603A972}" destId="{3827F68F-AF28-1547-AE02-17EDF342B4ED}" srcOrd="0" destOrd="0" parTransId="{E3EA6A2D-FDCF-204F-853D-6F27EB990B9A}" sibTransId="{92BE7481-1E98-C949-B1D3-EC18C62F22E6}"/>
    <dgm:cxn modelId="{0E1941BB-C3BD-474D-B008-0A8931377648}" srcId="{B659E054-338D-8340-AA56-CEAA4428B9A1}" destId="{3F87C2A9-849C-B749-BE13-DC42D3CD6839}" srcOrd="4" destOrd="0" parTransId="{80F99B06-1AC9-F147-8280-8E5BC48FC9B9}" sibTransId="{6BEC7834-B7E5-E644-AC94-FF455A7B7CB0}"/>
    <dgm:cxn modelId="{F3CED24D-0EFE-E34D-BE64-4490D6280D1C}" type="presOf" srcId="{BB8A9299-E944-0849-B0C6-B942B34B1BB6}" destId="{405615AF-FC6A-C648-B81D-CF0D17DB77E6}" srcOrd="0" destOrd="0" presId="urn:microsoft.com/office/officeart/2005/8/layout/chevron2"/>
    <dgm:cxn modelId="{C412AA73-DE55-F441-8D67-FF8232C66066}" srcId="{B659E054-338D-8340-AA56-CEAA4428B9A1}" destId="{86483FE9-4089-144B-BC4C-CAF0B603A972}" srcOrd="1" destOrd="0" parTransId="{6A42E8D9-A35A-3A4F-9AA7-09A20B5C2C1A}" sibTransId="{CA472674-2F7F-1146-B1EA-553CD84A1DE0}"/>
    <dgm:cxn modelId="{BC93DA9F-EED8-1644-A0FC-0ACFE1B532C2}" srcId="{605D5D9E-1B76-4A43-BCDA-0FFD7D493808}" destId="{BB8A9299-E944-0849-B0C6-B942B34B1BB6}" srcOrd="0" destOrd="0" parTransId="{55EC86A8-B7FC-4047-88D0-9F0DF97D6B17}" sibTransId="{03158381-72C7-EE47-87DE-49F569B508B7}"/>
    <dgm:cxn modelId="{2282DBAD-81A2-0848-B0EA-5B2529F5549B}" type="presOf" srcId="{B659E054-338D-8340-AA56-CEAA4428B9A1}" destId="{3F6BDE9D-A5F9-D24C-96AB-93C05F104A03}" srcOrd="0" destOrd="0" presId="urn:microsoft.com/office/officeart/2005/8/layout/chevron2"/>
    <dgm:cxn modelId="{203649B3-EC80-8E4A-BEFF-01992F661247}" srcId="{B659E054-338D-8340-AA56-CEAA4428B9A1}" destId="{C056E639-65C9-4E4C-A6F3-211EBFAE6395}" srcOrd="5" destOrd="0" parTransId="{8CAFAEA9-3FC2-034A-BD43-0CC827E46466}" sibTransId="{6FE3E0BC-EF25-A04E-9DC1-AE7126D33B8D}"/>
    <dgm:cxn modelId="{BBF74942-B3A0-EE4A-A832-F9421149975D}" type="presOf" srcId="{C056E639-65C9-4E4C-A6F3-211EBFAE6395}" destId="{03395FB9-C824-6841-A447-074318A9399D}" srcOrd="0" destOrd="0" presId="urn:microsoft.com/office/officeart/2005/8/layout/chevron2"/>
    <dgm:cxn modelId="{16206B48-84E3-B84C-B4F7-5159BA6A9161}" type="presOf" srcId="{E03F6C9E-3D46-834F-AFA9-259E63DA4D29}" destId="{BA0EF8C3-95CA-0149-89B7-0AEE76285F42}" srcOrd="0" destOrd="0" presId="urn:microsoft.com/office/officeart/2005/8/layout/chevron2"/>
    <dgm:cxn modelId="{91908E87-371B-2648-A4F4-2F1FD520FA01}" type="presParOf" srcId="{3F6BDE9D-A5F9-D24C-96AB-93C05F104A03}" destId="{9ED50326-07E1-1247-BBE0-9C25E993FE1E}" srcOrd="0" destOrd="0" presId="urn:microsoft.com/office/officeart/2005/8/layout/chevron2"/>
    <dgm:cxn modelId="{F2C4023B-C1E5-EC4B-9F7F-919B41815011}" type="presParOf" srcId="{9ED50326-07E1-1247-BBE0-9C25E993FE1E}" destId="{0B456958-6265-8240-8F59-99AAF4938621}" srcOrd="0" destOrd="0" presId="urn:microsoft.com/office/officeart/2005/8/layout/chevron2"/>
    <dgm:cxn modelId="{0620F4B9-0AB9-CA45-B096-57C6C47AD614}" type="presParOf" srcId="{9ED50326-07E1-1247-BBE0-9C25E993FE1E}" destId="{63451C99-01AA-5F48-BABE-91676A7E088E}" srcOrd="1" destOrd="0" presId="urn:microsoft.com/office/officeart/2005/8/layout/chevron2"/>
    <dgm:cxn modelId="{A831D187-6671-1240-A4D8-B61832B39C3F}" type="presParOf" srcId="{3F6BDE9D-A5F9-D24C-96AB-93C05F104A03}" destId="{E7D27052-23E5-C943-A111-3F3676F31551}" srcOrd="1" destOrd="0" presId="urn:microsoft.com/office/officeart/2005/8/layout/chevron2"/>
    <dgm:cxn modelId="{AE4B372D-3DF7-CB4D-9D87-A9FE2CA392B2}" type="presParOf" srcId="{3F6BDE9D-A5F9-D24C-96AB-93C05F104A03}" destId="{49CDE59F-E7D3-4144-9CD8-EF9BE4D5C28B}" srcOrd="2" destOrd="0" presId="urn:microsoft.com/office/officeart/2005/8/layout/chevron2"/>
    <dgm:cxn modelId="{A4D95E07-B927-1A43-BC20-1CA6419C1083}" type="presParOf" srcId="{49CDE59F-E7D3-4144-9CD8-EF9BE4D5C28B}" destId="{963DAFA9-218F-FD4A-A65A-BB16245AFDF9}" srcOrd="0" destOrd="0" presId="urn:microsoft.com/office/officeart/2005/8/layout/chevron2"/>
    <dgm:cxn modelId="{1B9B36B9-C893-2F43-A235-FA45A38736E2}" type="presParOf" srcId="{49CDE59F-E7D3-4144-9CD8-EF9BE4D5C28B}" destId="{D16C0DFF-0391-1948-AA89-2F3C6DFD77D0}" srcOrd="1" destOrd="0" presId="urn:microsoft.com/office/officeart/2005/8/layout/chevron2"/>
    <dgm:cxn modelId="{FFE6068C-79A1-E64F-8E7C-2D9A596E03DE}" type="presParOf" srcId="{3F6BDE9D-A5F9-D24C-96AB-93C05F104A03}" destId="{A7CB9D4A-B9CC-6D4F-82AE-CA336806FB7C}" srcOrd="3" destOrd="0" presId="urn:microsoft.com/office/officeart/2005/8/layout/chevron2"/>
    <dgm:cxn modelId="{A24D8F5B-676E-B345-ABC2-48057591FF0E}" type="presParOf" srcId="{3F6BDE9D-A5F9-D24C-96AB-93C05F104A03}" destId="{3B2325B3-7DE3-8243-9498-9E16C39994BF}" srcOrd="4" destOrd="0" presId="urn:microsoft.com/office/officeart/2005/8/layout/chevron2"/>
    <dgm:cxn modelId="{8CDB523C-B2B2-2046-97EB-8139A0A1F52E}" type="presParOf" srcId="{3B2325B3-7DE3-8243-9498-9E16C39994BF}" destId="{5C1ECF25-3C0B-7E43-B4A9-575CD0B9EF7E}" srcOrd="0" destOrd="0" presId="urn:microsoft.com/office/officeart/2005/8/layout/chevron2"/>
    <dgm:cxn modelId="{03A4D49D-00D8-A343-B4A6-C7EE4433001B}" type="presParOf" srcId="{3B2325B3-7DE3-8243-9498-9E16C39994BF}" destId="{BA0EF8C3-95CA-0149-89B7-0AEE76285F42}" srcOrd="1" destOrd="0" presId="urn:microsoft.com/office/officeart/2005/8/layout/chevron2"/>
    <dgm:cxn modelId="{D28B3A45-E29A-AB44-82CC-C291778F305D}" type="presParOf" srcId="{3F6BDE9D-A5F9-D24C-96AB-93C05F104A03}" destId="{881E419E-863E-8B4B-B77B-AEF3D3085985}" srcOrd="5" destOrd="0" presId="urn:microsoft.com/office/officeart/2005/8/layout/chevron2"/>
    <dgm:cxn modelId="{8CE2BAA9-BF98-A64B-BD60-8FECB82B21A8}" type="presParOf" srcId="{3F6BDE9D-A5F9-D24C-96AB-93C05F104A03}" destId="{64541972-FE5C-CB4D-BAE3-A9FFA9DCF30B}" srcOrd="6" destOrd="0" presId="urn:microsoft.com/office/officeart/2005/8/layout/chevron2"/>
    <dgm:cxn modelId="{C752E320-0CF2-684E-9326-083BF8A8673D}" type="presParOf" srcId="{64541972-FE5C-CB4D-BAE3-A9FFA9DCF30B}" destId="{CBF2AF65-11E7-5749-A232-4005653D367B}" srcOrd="0" destOrd="0" presId="urn:microsoft.com/office/officeart/2005/8/layout/chevron2"/>
    <dgm:cxn modelId="{A7027E9F-BFAA-5941-B386-C04BACD542BF}" type="presParOf" srcId="{64541972-FE5C-CB4D-BAE3-A9FFA9DCF30B}" destId="{405615AF-FC6A-C648-B81D-CF0D17DB77E6}" srcOrd="1" destOrd="0" presId="urn:microsoft.com/office/officeart/2005/8/layout/chevron2"/>
    <dgm:cxn modelId="{DCA46974-BB39-C943-9949-D091BF557C75}" type="presParOf" srcId="{3F6BDE9D-A5F9-D24C-96AB-93C05F104A03}" destId="{9C488342-A123-DF4B-93F8-E2FE74E1EAF0}" srcOrd="7" destOrd="0" presId="urn:microsoft.com/office/officeart/2005/8/layout/chevron2"/>
    <dgm:cxn modelId="{02BAC1D7-DF63-624E-957A-615020F6FE6E}" type="presParOf" srcId="{3F6BDE9D-A5F9-D24C-96AB-93C05F104A03}" destId="{42679DE9-4E6F-3B47-B98D-CDF6517F9179}" srcOrd="8" destOrd="0" presId="urn:microsoft.com/office/officeart/2005/8/layout/chevron2"/>
    <dgm:cxn modelId="{D8FCB625-3418-0C4E-B232-01C27D713305}" type="presParOf" srcId="{42679DE9-4E6F-3B47-B98D-CDF6517F9179}" destId="{2B716C26-D9BB-FA44-AEDF-C06E61CC8128}" srcOrd="0" destOrd="0" presId="urn:microsoft.com/office/officeart/2005/8/layout/chevron2"/>
    <dgm:cxn modelId="{258AE616-772E-F140-805E-88CB3585B627}" type="presParOf" srcId="{42679DE9-4E6F-3B47-B98D-CDF6517F9179}" destId="{97E11DC4-35CB-8043-B57A-154F3204F0EC}" srcOrd="1" destOrd="0" presId="urn:microsoft.com/office/officeart/2005/8/layout/chevron2"/>
    <dgm:cxn modelId="{4819F73F-1FA9-CB4B-8FFF-7C5C44C3EBA9}" type="presParOf" srcId="{3F6BDE9D-A5F9-D24C-96AB-93C05F104A03}" destId="{0C445B85-5918-7F45-8F11-1C931E21036A}" srcOrd="9" destOrd="0" presId="urn:microsoft.com/office/officeart/2005/8/layout/chevron2"/>
    <dgm:cxn modelId="{A26AF780-CA26-D844-8045-1DD08CD84AED}" type="presParOf" srcId="{3F6BDE9D-A5F9-D24C-96AB-93C05F104A03}" destId="{B58F1765-EA9E-9B41-94EB-420AB839B4E3}" srcOrd="10" destOrd="0" presId="urn:microsoft.com/office/officeart/2005/8/layout/chevron2"/>
    <dgm:cxn modelId="{1E65C3EF-2C9D-5445-8853-FE4BA1BCECA2}" type="presParOf" srcId="{B58F1765-EA9E-9B41-94EB-420AB839B4E3}" destId="{03395FB9-C824-6841-A447-074318A9399D}" srcOrd="0" destOrd="0" presId="urn:microsoft.com/office/officeart/2005/8/layout/chevron2"/>
    <dgm:cxn modelId="{7D661DAC-755F-AD4A-B9D9-2178378EC410}" type="presParOf" srcId="{B58F1765-EA9E-9B41-94EB-420AB839B4E3}" destId="{9741037D-CB7F-3645-AEB3-D25217A5B8FD}"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9BF3CE-3CFF-5E4F-87C5-56676779C473}">
      <dsp:nvSpPr>
        <dsp:cNvPr id="0" name=""/>
        <dsp:cNvSpPr/>
      </dsp:nvSpPr>
      <dsp:spPr>
        <a:xfrm>
          <a:off x="7941096" y="3186809"/>
          <a:ext cx="291754" cy="446843"/>
        </a:xfrm>
        <a:custGeom>
          <a:avLst/>
          <a:gdLst/>
          <a:ahLst/>
          <a:cxnLst/>
          <a:rect l="0" t="0" r="0" b="0"/>
          <a:pathLst>
            <a:path>
              <a:moveTo>
                <a:pt x="0" y="0"/>
              </a:moveTo>
              <a:lnTo>
                <a:pt x="0" y="308922"/>
              </a:lnTo>
              <a:lnTo>
                <a:pt x="291754" y="308922"/>
              </a:lnTo>
              <a:lnTo>
                <a:pt x="291754" y="446843"/>
              </a:lnTo>
            </a:path>
          </a:pathLst>
        </a:custGeom>
        <a:noFill/>
        <a:ln w="25400" cap="flat" cmpd="sng" algn="ctr">
          <a:solidFill>
            <a:schemeClr val="accent3">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9FF33E77-5F9B-3442-9799-A0D655D09514}">
      <dsp:nvSpPr>
        <dsp:cNvPr id="0" name=""/>
        <dsp:cNvSpPr/>
      </dsp:nvSpPr>
      <dsp:spPr>
        <a:xfrm>
          <a:off x="6308935" y="3186809"/>
          <a:ext cx="1632160" cy="446843"/>
        </a:xfrm>
        <a:custGeom>
          <a:avLst/>
          <a:gdLst/>
          <a:ahLst/>
          <a:cxnLst/>
          <a:rect l="0" t="0" r="0" b="0"/>
          <a:pathLst>
            <a:path>
              <a:moveTo>
                <a:pt x="1632160" y="0"/>
              </a:moveTo>
              <a:lnTo>
                <a:pt x="1632160" y="308922"/>
              </a:lnTo>
              <a:lnTo>
                <a:pt x="0" y="308922"/>
              </a:lnTo>
              <a:lnTo>
                <a:pt x="0" y="446843"/>
              </a:lnTo>
            </a:path>
          </a:pathLst>
        </a:custGeom>
        <a:noFill/>
        <a:ln w="25400" cap="flat" cmpd="sng" algn="ctr">
          <a:solidFill>
            <a:schemeClr val="accent3">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77BA22FF-0276-E942-8C69-FBC55D364390}">
      <dsp:nvSpPr>
        <dsp:cNvPr id="0" name=""/>
        <dsp:cNvSpPr/>
      </dsp:nvSpPr>
      <dsp:spPr>
        <a:xfrm>
          <a:off x="4500238" y="1382405"/>
          <a:ext cx="3440857" cy="859014"/>
        </a:xfrm>
        <a:custGeom>
          <a:avLst/>
          <a:gdLst/>
          <a:ahLst/>
          <a:cxnLst/>
          <a:rect l="0" t="0" r="0" b="0"/>
          <a:pathLst>
            <a:path>
              <a:moveTo>
                <a:pt x="0" y="0"/>
              </a:moveTo>
              <a:lnTo>
                <a:pt x="0" y="721093"/>
              </a:lnTo>
              <a:lnTo>
                <a:pt x="3440857" y="721093"/>
              </a:lnTo>
              <a:lnTo>
                <a:pt x="3440857" y="859014"/>
              </a:lnTo>
            </a:path>
          </a:pathLst>
        </a:custGeom>
        <a:noFill/>
        <a:ln w="25400" cap="flat" cmpd="sng" algn="ctr">
          <a:solidFill>
            <a:schemeClr val="accent2">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E2CF7DF2-891C-8741-943C-E0491409CDCF}">
      <dsp:nvSpPr>
        <dsp:cNvPr id="0" name=""/>
        <dsp:cNvSpPr/>
      </dsp:nvSpPr>
      <dsp:spPr>
        <a:xfrm>
          <a:off x="4282054" y="3214509"/>
          <a:ext cx="102965" cy="419143"/>
        </a:xfrm>
        <a:custGeom>
          <a:avLst/>
          <a:gdLst/>
          <a:ahLst/>
          <a:cxnLst/>
          <a:rect l="0" t="0" r="0" b="0"/>
          <a:pathLst>
            <a:path>
              <a:moveTo>
                <a:pt x="0" y="0"/>
              </a:moveTo>
              <a:lnTo>
                <a:pt x="0" y="281222"/>
              </a:lnTo>
              <a:lnTo>
                <a:pt x="102965" y="281222"/>
              </a:lnTo>
              <a:lnTo>
                <a:pt x="102965" y="419143"/>
              </a:lnTo>
            </a:path>
          </a:pathLst>
        </a:custGeom>
        <a:noFill/>
        <a:ln w="25400" cap="flat" cmpd="sng" algn="ctr">
          <a:solidFill>
            <a:schemeClr val="accent3">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0C5CA31F-A99D-B740-8928-5DAA4E58B4F6}">
      <dsp:nvSpPr>
        <dsp:cNvPr id="0" name=""/>
        <dsp:cNvSpPr/>
      </dsp:nvSpPr>
      <dsp:spPr>
        <a:xfrm>
          <a:off x="4282054" y="1382405"/>
          <a:ext cx="218183" cy="886714"/>
        </a:xfrm>
        <a:custGeom>
          <a:avLst/>
          <a:gdLst/>
          <a:ahLst/>
          <a:cxnLst/>
          <a:rect l="0" t="0" r="0" b="0"/>
          <a:pathLst>
            <a:path>
              <a:moveTo>
                <a:pt x="218183" y="0"/>
              </a:moveTo>
              <a:lnTo>
                <a:pt x="218183" y="748793"/>
              </a:lnTo>
              <a:lnTo>
                <a:pt x="0" y="748793"/>
              </a:lnTo>
              <a:lnTo>
                <a:pt x="0" y="886714"/>
              </a:lnTo>
            </a:path>
          </a:pathLst>
        </a:custGeom>
        <a:noFill/>
        <a:ln w="25400" cap="flat" cmpd="sng" algn="ctr">
          <a:solidFill>
            <a:schemeClr val="accent2">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6A821D56-B117-DE4E-BFA9-5F69158E683B}">
      <dsp:nvSpPr>
        <dsp:cNvPr id="0" name=""/>
        <dsp:cNvSpPr/>
      </dsp:nvSpPr>
      <dsp:spPr>
        <a:xfrm>
          <a:off x="1655549" y="3200659"/>
          <a:ext cx="909823" cy="432993"/>
        </a:xfrm>
        <a:custGeom>
          <a:avLst/>
          <a:gdLst/>
          <a:ahLst/>
          <a:cxnLst/>
          <a:rect l="0" t="0" r="0" b="0"/>
          <a:pathLst>
            <a:path>
              <a:moveTo>
                <a:pt x="0" y="0"/>
              </a:moveTo>
              <a:lnTo>
                <a:pt x="0" y="295072"/>
              </a:lnTo>
              <a:lnTo>
                <a:pt x="909823" y="295072"/>
              </a:lnTo>
              <a:lnTo>
                <a:pt x="909823" y="432993"/>
              </a:lnTo>
            </a:path>
          </a:pathLst>
        </a:custGeom>
        <a:noFill/>
        <a:ln w="25400" cap="flat" cmpd="sng" algn="ctr">
          <a:solidFill>
            <a:schemeClr val="accent3">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9175BAD2-176B-5E43-9F76-C094CA9CC95B}">
      <dsp:nvSpPr>
        <dsp:cNvPr id="0" name=""/>
        <dsp:cNvSpPr/>
      </dsp:nvSpPr>
      <dsp:spPr>
        <a:xfrm>
          <a:off x="745726" y="3200659"/>
          <a:ext cx="909823" cy="432993"/>
        </a:xfrm>
        <a:custGeom>
          <a:avLst/>
          <a:gdLst/>
          <a:ahLst/>
          <a:cxnLst/>
          <a:rect l="0" t="0" r="0" b="0"/>
          <a:pathLst>
            <a:path>
              <a:moveTo>
                <a:pt x="909823" y="0"/>
              </a:moveTo>
              <a:lnTo>
                <a:pt x="909823" y="295072"/>
              </a:lnTo>
              <a:lnTo>
                <a:pt x="0" y="295072"/>
              </a:lnTo>
              <a:lnTo>
                <a:pt x="0" y="432993"/>
              </a:lnTo>
            </a:path>
          </a:pathLst>
        </a:custGeom>
        <a:noFill/>
        <a:ln w="25400" cap="flat" cmpd="sng" algn="ctr">
          <a:solidFill>
            <a:schemeClr val="accent3">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E443FFCB-E682-4443-99AC-D32074F65113}">
      <dsp:nvSpPr>
        <dsp:cNvPr id="0" name=""/>
        <dsp:cNvSpPr/>
      </dsp:nvSpPr>
      <dsp:spPr>
        <a:xfrm>
          <a:off x="1655549" y="1382405"/>
          <a:ext cx="2844689" cy="872864"/>
        </a:xfrm>
        <a:custGeom>
          <a:avLst/>
          <a:gdLst/>
          <a:ahLst/>
          <a:cxnLst/>
          <a:rect l="0" t="0" r="0" b="0"/>
          <a:pathLst>
            <a:path>
              <a:moveTo>
                <a:pt x="2844689" y="0"/>
              </a:moveTo>
              <a:lnTo>
                <a:pt x="2844689" y="734943"/>
              </a:lnTo>
              <a:lnTo>
                <a:pt x="0" y="734943"/>
              </a:lnTo>
              <a:lnTo>
                <a:pt x="0" y="872864"/>
              </a:lnTo>
            </a:path>
          </a:pathLst>
        </a:custGeom>
        <a:noFill/>
        <a:ln w="25400" cap="flat" cmpd="sng" algn="ctr">
          <a:solidFill>
            <a:schemeClr val="accent2">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74E12279-096A-F643-9986-5550F6F6E9FE}">
      <dsp:nvSpPr>
        <dsp:cNvPr id="0" name=""/>
        <dsp:cNvSpPr/>
      </dsp:nvSpPr>
      <dsp:spPr>
        <a:xfrm>
          <a:off x="2853266" y="391552"/>
          <a:ext cx="3293944" cy="990853"/>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242D4E4E-283C-2647-A7E1-D9F08487FB9C}">
      <dsp:nvSpPr>
        <dsp:cNvPr id="0" name=""/>
        <dsp:cNvSpPr/>
      </dsp:nvSpPr>
      <dsp:spPr>
        <a:xfrm>
          <a:off x="3018688" y="548704"/>
          <a:ext cx="3293944" cy="99085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DNS based Network Security</a:t>
          </a:r>
          <a:endParaRPr lang="en-US" sz="1400" kern="1200" dirty="0"/>
        </a:p>
      </dsp:txBody>
      <dsp:txXfrm>
        <a:off x="3047709" y="577725"/>
        <a:ext cx="3235902" cy="932811"/>
      </dsp:txXfrm>
    </dsp:sp>
    <dsp:sp modelId="{A40667BB-4A39-A540-A0E4-BD5FA1993A7D}">
      <dsp:nvSpPr>
        <dsp:cNvPr id="0" name=""/>
        <dsp:cNvSpPr/>
      </dsp:nvSpPr>
      <dsp:spPr>
        <a:xfrm>
          <a:off x="754296" y="2255270"/>
          <a:ext cx="1802507" cy="945389"/>
        </a:xfrm>
        <a:prstGeom prst="roundRect">
          <a:avLst>
            <a:gd name="adj" fmla="val 10000"/>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40785C2B-C864-8646-99E6-39A2F483E0F5}">
      <dsp:nvSpPr>
        <dsp:cNvPr id="0" name=""/>
        <dsp:cNvSpPr/>
      </dsp:nvSpPr>
      <dsp:spPr>
        <a:xfrm>
          <a:off x="919718" y="2412421"/>
          <a:ext cx="1802507" cy="945389"/>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Misconfiguration on </a:t>
          </a:r>
        </a:p>
        <a:p>
          <a:pPr lvl="0" algn="ctr" defTabSz="622300">
            <a:lnSpc>
              <a:spcPct val="90000"/>
            </a:lnSpc>
            <a:spcBef>
              <a:spcPct val="0"/>
            </a:spcBef>
            <a:spcAft>
              <a:spcPct val="35000"/>
            </a:spcAft>
          </a:pPr>
          <a:r>
            <a:rPr lang="en-US" sz="1400" kern="1200" dirty="0" smtClean="0"/>
            <a:t>Zone Transfer</a:t>
          </a:r>
        </a:p>
      </dsp:txBody>
      <dsp:txXfrm>
        <a:off x="947407" y="2440110"/>
        <a:ext cx="1747129" cy="890011"/>
      </dsp:txXfrm>
    </dsp:sp>
    <dsp:sp modelId="{2CA4843E-F852-1745-8175-7BD4D0F786D7}">
      <dsp:nvSpPr>
        <dsp:cNvPr id="0" name=""/>
        <dsp:cNvSpPr/>
      </dsp:nvSpPr>
      <dsp:spPr>
        <a:xfrm>
          <a:off x="1325" y="3633652"/>
          <a:ext cx="1488802" cy="945389"/>
        </a:xfrm>
        <a:prstGeom prst="roundRect">
          <a:avLst>
            <a:gd name="adj" fmla="val 10000"/>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6AA02EA6-40CB-F747-89EB-B736A3DF2871}">
      <dsp:nvSpPr>
        <dsp:cNvPr id="0" name=""/>
        <dsp:cNvSpPr/>
      </dsp:nvSpPr>
      <dsp:spPr>
        <a:xfrm>
          <a:off x="166747" y="3790804"/>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en-US" sz="1400" kern="1200" dirty="0" smtClean="0"/>
        </a:p>
        <a:p>
          <a:pPr lvl="0" algn="ctr" defTabSz="622300">
            <a:lnSpc>
              <a:spcPct val="90000"/>
            </a:lnSpc>
            <a:spcBef>
              <a:spcPct val="0"/>
            </a:spcBef>
            <a:spcAft>
              <a:spcPct val="35000"/>
            </a:spcAft>
          </a:pPr>
          <a:r>
            <a:rPr lang="en-US" sz="1400" kern="1200" dirty="0" smtClean="0"/>
            <a:t>TLD</a:t>
          </a:r>
        </a:p>
        <a:p>
          <a:pPr lvl="0" algn="ctr" defTabSz="622300">
            <a:lnSpc>
              <a:spcPct val="90000"/>
            </a:lnSpc>
            <a:spcBef>
              <a:spcPct val="0"/>
            </a:spcBef>
            <a:spcAft>
              <a:spcPct val="35000"/>
            </a:spcAft>
          </a:pPr>
          <a:r>
            <a:rPr lang="en-US" sz="1400" kern="1200" dirty="0" smtClean="0"/>
            <a:t>Investigation</a:t>
          </a:r>
          <a:endParaRPr lang="en-US" sz="1400" kern="1200" dirty="0"/>
        </a:p>
      </dsp:txBody>
      <dsp:txXfrm>
        <a:off x="194436" y="3818493"/>
        <a:ext cx="1433424" cy="890011"/>
      </dsp:txXfrm>
    </dsp:sp>
    <dsp:sp modelId="{55A94CDF-427E-9446-ADF6-1083B81630C4}">
      <dsp:nvSpPr>
        <dsp:cNvPr id="0" name=""/>
        <dsp:cNvSpPr/>
      </dsp:nvSpPr>
      <dsp:spPr>
        <a:xfrm>
          <a:off x="1820972" y="3633652"/>
          <a:ext cx="1488802" cy="945389"/>
        </a:xfrm>
        <a:prstGeom prst="roundRect">
          <a:avLst>
            <a:gd name="adj" fmla="val 10000"/>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3F34D247-75D8-2840-B4A5-BC6588075CAA}">
      <dsp:nvSpPr>
        <dsp:cNvPr id="0" name=""/>
        <dsp:cNvSpPr/>
      </dsp:nvSpPr>
      <dsp:spPr>
        <a:xfrm>
          <a:off x="1986394" y="3790804"/>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en-US" sz="1400" kern="1200" dirty="0" smtClean="0"/>
        </a:p>
        <a:p>
          <a:pPr lvl="0" algn="ctr" defTabSz="622300">
            <a:lnSpc>
              <a:spcPct val="90000"/>
            </a:lnSpc>
            <a:spcBef>
              <a:spcPct val="0"/>
            </a:spcBef>
            <a:spcAft>
              <a:spcPct val="35000"/>
            </a:spcAft>
          </a:pPr>
          <a:r>
            <a:rPr lang="en-US" sz="1400" kern="1200" dirty="0" smtClean="0"/>
            <a:t>SLD</a:t>
          </a:r>
        </a:p>
        <a:p>
          <a:pPr lvl="0" algn="ctr" defTabSz="622300">
            <a:lnSpc>
              <a:spcPct val="90000"/>
            </a:lnSpc>
            <a:spcBef>
              <a:spcPct val="0"/>
            </a:spcBef>
            <a:spcAft>
              <a:spcPct val="35000"/>
            </a:spcAft>
          </a:pPr>
          <a:r>
            <a:rPr lang="en-US" sz="1400" kern="1200" dirty="0" smtClean="0"/>
            <a:t>Investigation</a:t>
          </a:r>
          <a:endParaRPr lang="en-US" sz="1400" kern="1200" dirty="0"/>
        </a:p>
      </dsp:txBody>
      <dsp:txXfrm>
        <a:off x="2014083" y="3818493"/>
        <a:ext cx="1433424" cy="890011"/>
      </dsp:txXfrm>
    </dsp:sp>
    <dsp:sp modelId="{C92B8E44-164E-9B46-B6BE-36E53F5F81E2}">
      <dsp:nvSpPr>
        <dsp:cNvPr id="0" name=""/>
        <dsp:cNvSpPr/>
      </dsp:nvSpPr>
      <dsp:spPr>
        <a:xfrm>
          <a:off x="3537653" y="2269119"/>
          <a:ext cx="1488802" cy="945389"/>
        </a:xfrm>
        <a:prstGeom prst="roundRect">
          <a:avLst>
            <a:gd name="adj" fmla="val 10000"/>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1E4909D8-3994-C84A-B86A-BC2B0119D47C}">
      <dsp:nvSpPr>
        <dsp:cNvPr id="0" name=""/>
        <dsp:cNvSpPr/>
      </dsp:nvSpPr>
      <dsp:spPr>
        <a:xfrm>
          <a:off x="3703076" y="2426271"/>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DNS traffic </a:t>
          </a:r>
        </a:p>
        <a:p>
          <a:pPr lvl="0" algn="ctr" defTabSz="622300">
            <a:lnSpc>
              <a:spcPct val="90000"/>
            </a:lnSpc>
            <a:spcBef>
              <a:spcPct val="0"/>
            </a:spcBef>
            <a:spcAft>
              <a:spcPct val="35000"/>
            </a:spcAft>
          </a:pPr>
          <a:r>
            <a:rPr lang="en-US" sz="1400" kern="1200" dirty="0" smtClean="0"/>
            <a:t>Analysis</a:t>
          </a:r>
          <a:endParaRPr lang="en-US" sz="1400" kern="1200" dirty="0"/>
        </a:p>
      </dsp:txBody>
      <dsp:txXfrm>
        <a:off x="3730765" y="2453960"/>
        <a:ext cx="1433424" cy="890011"/>
      </dsp:txXfrm>
    </dsp:sp>
    <dsp:sp modelId="{7AB92FBA-19E4-514A-B9B0-7E63A35BBB27}">
      <dsp:nvSpPr>
        <dsp:cNvPr id="0" name=""/>
        <dsp:cNvSpPr/>
      </dsp:nvSpPr>
      <dsp:spPr>
        <a:xfrm>
          <a:off x="3640619" y="3633652"/>
          <a:ext cx="1488802" cy="945389"/>
        </a:xfrm>
        <a:prstGeom prst="roundRect">
          <a:avLst>
            <a:gd name="adj" fmla="val 10000"/>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DF27565E-7F85-5042-9E79-7C086F9725E1}">
      <dsp:nvSpPr>
        <dsp:cNvPr id="0" name=""/>
        <dsp:cNvSpPr/>
      </dsp:nvSpPr>
      <dsp:spPr>
        <a:xfrm>
          <a:off x="3806041" y="3790804"/>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Detection of Malicious Activities</a:t>
          </a:r>
          <a:endParaRPr lang="en-US" sz="1400" kern="1200" dirty="0"/>
        </a:p>
      </dsp:txBody>
      <dsp:txXfrm>
        <a:off x="3833730" y="3818493"/>
        <a:ext cx="1433424" cy="890011"/>
      </dsp:txXfrm>
    </dsp:sp>
    <dsp:sp modelId="{33EBE7FF-3181-E048-BEAF-FF8015ECA854}">
      <dsp:nvSpPr>
        <dsp:cNvPr id="0" name=""/>
        <dsp:cNvSpPr/>
      </dsp:nvSpPr>
      <dsp:spPr>
        <a:xfrm>
          <a:off x="7196695" y="2241420"/>
          <a:ext cx="1488802" cy="945389"/>
        </a:xfrm>
        <a:prstGeom prst="roundRect">
          <a:avLst>
            <a:gd name="adj" fmla="val 10000"/>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39E07F51-A957-004C-888A-CFFCD38D507A}">
      <dsp:nvSpPr>
        <dsp:cNvPr id="0" name=""/>
        <dsp:cNvSpPr/>
      </dsp:nvSpPr>
      <dsp:spPr>
        <a:xfrm>
          <a:off x="7362117" y="2398571"/>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Counter</a:t>
          </a:r>
        </a:p>
        <a:p>
          <a:pPr lvl="0" algn="ctr" defTabSz="622300">
            <a:lnSpc>
              <a:spcPct val="90000"/>
            </a:lnSpc>
            <a:spcBef>
              <a:spcPct val="0"/>
            </a:spcBef>
            <a:spcAft>
              <a:spcPct val="35000"/>
            </a:spcAft>
          </a:pPr>
          <a:r>
            <a:rPr lang="en-US" sz="1400" kern="1200" dirty="0" smtClean="0"/>
            <a:t>measure</a:t>
          </a:r>
          <a:endParaRPr lang="en-US" sz="1400" kern="1200" dirty="0"/>
        </a:p>
      </dsp:txBody>
      <dsp:txXfrm>
        <a:off x="7389806" y="2426260"/>
        <a:ext cx="1433424" cy="890011"/>
      </dsp:txXfrm>
    </dsp:sp>
    <dsp:sp modelId="{1606CEBF-B9AE-E249-8FEB-E5A04BD5BD94}">
      <dsp:nvSpPr>
        <dsp:cNvPr id="0" name=""/>
        <dsp:cNvSpPr/>
      </dsp:nvSpPr>
      <dsp:spPr>
        <a:xfrm>
          <a:off x="5460266" y="3633652"/>
          <a:ext cx="1697338" cy="945389"/>
        </a:xfrm>
        <a:prstGeom prst="roundRect">
          <a:avLst>
            <a:gd name="adj" fmla="val 10000"/>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B5A2295C-BA5E-264F-A14C-6B36D9E7F9B7}">
      <dsp:nvSpPr>
        <dsp:cNvPr id="0" name=""/>
        <dsp:cNvSpPr/>
      </dsp:nvSpPr>
      <dsp:spPr>
        <a:xfrm>
          <a:off x="5625688" y="3790804"/>
          <a:ext cx="1697338" cy="945389"/>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DNS Based </a:t>
          </a:r>
        </a:p>
        <a:p>
          <a:pPr lvl="0" algn="ctr" defTabSz="622300">
            <a:lnSpc>
              <a:spcPct val="90000"/>
            </a:lnSpc>
            <a:spcBef>
              <a:spcPct val="0"/>
            </a:spcBef>
            <a:spcAft>
              <a:spcPct val="35000"/>
            </a:spcAft>
          </a:pPr>
          <a:r>
            <a:rPr lang="en-US" sz="1400" kern="1200" dirty="0" smtClean="0"/>
            <a:t>Dynamic Monitoring System</a:t>
          </a:r>
        </a:p>
      </dsp:txBody>
      <dsp:txXfrm>
        <a:off x="5653377" y="3818493"/>
        <a:ext cx="1641960" cy="890011"/>
      </dsp:txXfrm>
    </dsp:sp>
    <dsp:sp modelId="{0BE1AB5C-D8EE-F746-B0DB-C2A9BAB7464E}">
      <dsp:nvSpPr>
        <dsp:cNvPr id="0" name=""/>
        <dsp:cNvSpPr/>
      </dsp:nvSpPr>
      <dsp:spPr>
        <a:xfrm>
          <a:off x="7488450" y="3633652"/>
          <a:ext cx="1488802" cy="945389"/>
        </a:xfrm>
        <a:prstGeom prst="roundRect">
          <a:avLst>
            <a:gd name="adj" fmla="val 10000"/>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C8D70254-A75E-9340-963D-E5738FC5349B}">
      <dsp:nvSpPr>
        <dsp:cNvPr id="0" name=""/>
        <dsp:cNvSpPr/>
      </dsp:nvSpPr>
      <dsp:spPr>
        <a:xfrm>
          <a:off x="7653872" y="3790804"/>
          <a:ext cx="1488802" cy="945389"/>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DNS Based </a:t>
          </a:r>
        </a:p>
        <a:p>
          <a:pPr lvl="0" algn="ctr" defTabSz="622300">
            <a:lnSpc>
              <a:spcPct val="90000"/>
            </a:lnSpc>
            <a:spcBef>
              <a:spcPct val="0"/>
            </a:spcBef>
            <a:spcAft>
              <a:spcPct val="35000"/>
            </a:spcAft>
          </a:pPr>
          <a:r>
            <a:rPr lang="en-US" sz="1400" kern="1200" dirty="0" smtClean="0"/>
            <a:t>Firewall System</a:t>
          </a:r>
          <a:endParaRPr lang="en-US" sz="1400" kern="1200" dirty="0"/>
        </a:p>
      </dsp:txBody>
      <dsp:txXfrm>
        <a:off x="7681561" y="3818493"/>
        <a:ext cx="1433424" cy="8900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456958-6265-8240-8F59-99AAF4938621}">
      <dsp:nvSpPr>
        <dsp:cNvPr id="0" name=""/>
        <dsp:cNvSpPr/>
      </dsp:nvSpPr>
      <dsp:spPr>
        <a:xfrm rot="5400000">
          <a:off x="-127773" y="129794"/>
          <a:ext cx="851825" cy="596277"/>
        </a:xfrm>
        <a:prstGeom prst="chevron">
          <a:avLst/>
        </a:prstGeom>
        <a:gradFill rotWithShape="0">
          <a:gsLst>
            <a:gs pos="0">
              <a:schemeClr val="accent1">
                <a:alpha val="90000"/>
                <a:hueOff val="0"/>
                <a:satOff val="0"/>
                <a:lumOff val="0"/>
                <a:alphaOff val="0"/>
                <a:tint val="100000"/>
                <a:shade val="100000"/>
                <a:satMod val="130000"/>
              </a:schemeClr>
            </a:gs>
            <a:gs pos="100000">
              <a:schemeClr val="accent1">
                <a:alpha val="90000"/>
                <a:hueOff val="0"/>
                <a:satOff val="0"/>
                <a:lumOff val="0"/>
                <a:alphaOff val="0"/>
                <a:tint val="50000"/>
                <a:shade val="100000"/>
                <a:satMod val="350000"/>
              </a:schemeClr>
            </a:gs>
          </a:gsLst>
          <a:lin ang="16200000" scaled="0"/>
        </a:gradFill>
        <a:ln w="9525" cap="flat" cmpd="sng" algn="ctr">
          <a:solidFill>
            <a:schemeClr val="accent1">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1</a:t>
          </a:r>
          <a:endParaRPr lang="en-US" sz="1600" kern="1200" dirty="0"/>
        </a:p>
      </dsp:txBody>
      <dsp:txXfrm rot="-5400000">
        <a:off x="2" y="300159"/>
        <a:ext cx="596277" cy="255548"/>
      </dsp:txXfrm>
    </dsp:sp>
    <dsp:sp modelId="{63451C99-01AA-5F48-BABE-91676A7E088E}">
      <dsp:nvSpPr>
        <dsp:cNvPr id="0" name=""/>
        <dsp:cNvSpPr/>
      </dsp:nvSpPr>
      <dsp:spPr>
        <a:xfrm rot="5400000">
          <a:off x="3566685" y="-2968387"/>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Self Introduction</a:t>
          </a:r>
          <a:endParaRPr lang="en-US" sz="2700" kern="1200" dirty="0"/>
        </a:p>
      </dsp:txBody>
      <dsp:txXfrm rot="-5400000">
        <a:off x="596278" y="29049"/>
        <a:ext cx="6467473" cy="499628"/>
      </dsp:txXfrm>
    </dsp:sp>
    <dsp:sp modelId="{963DAFA9-218F-FD4A-A65A-BB16245AFDF9}">
      <dsp:nvSpPr>
        <dsp:cNvPr id="0" name=""/>
        <dsp:cNvSpPr/>
      </dsp:nvSpPr>
      <dsp:spPr>
        <a:xfrm rot="5400000">
          <a:off x="-127773" y="882879"/>
          <a:ext cx="851825" cy="596277"/>
        </a:xfrm>
        <a:prstGeom prst="chevron">
          <a:avLst/>
        </a:prstGeom>
        <a:gradFill rotWithShape="0">
          <a:gsLst>
            <a:gs pos="0">
              <a:schemeClr val="accent1">
                <a:alpha val="90000"/>
                <a:hueOff val="0"/>
                <a:satOff val="0"/>
                <a:lumOff val="0"/>
                <a:alphaOff val="-8000"/>
                <a:tint val="100000"/>
                <a:shade val="100000"/>
                <a:satMod val="130000"/>
              </a:schemeClr>
            </a:gs>
            <a:gs pos="100000">
              <a:schemeClr val="accent1">
                <a:alpha val="90000"/>
                <a:hueOff val="0"/>
                <a:satOff val="0"/>
                <a:lumOff val="0"/>
                <a:alphaOff val="-8000"/>
                <a:tint val="50000"/>
                <a:shade val="100000"/>
                <a:satMod val="350000"/>
              </a:schemeClr>
            </a:gs>
          </a:gsLst>
          <a:lin ang="16200000" scaled="0"/>
        </a:gradFill>
        <a:ln w="9525" cap="flat" cmpd="sng" algn="ctr">
          <a:solidFill>
            <a:schemeClr val="accent1">
              <a:alpha val="90000"/>
              <a:hueOff val="0"/>
              <a:satOff val="0"/>
              <a:lumOff val="0"/>
              <a:alphaOff val="-800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2</a:t>
          </a:r>
          <a:endParaRPr lang="en-US" sz="1600" kern="1200" dirty="0"/>
        </a:p>
      </dsp:txBody>
      <dsp:txXfrm rot="-5400000">
        <a:off x="2" y="1053244"/>
        <a:ext cx="596277" cy="255548"/>
      </dsp:txXfrm>
    </dsp:sp>
    <dsp:sp modelId="{D16C0DFF-0391-1948-AA89-2F3C6DFD77D0}">
      <dsp:nvSpPr>
        <dsp:cNvPr id="0" name=""/>
        <dsp:cNvSpPr/>
      </dsp:nvSpPr>
      <dsp:spPr>
        <a:xfrm rot="5400000">
          <a:off x="3566685" y="-2215302"/>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800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Scope of Studies</a:t>
          </a:r>
          <a:endParaRPr lang="en-US" sz="2700" kern="1200" dirty="0"/>
        </a:p>
      </dsp:txBody>
      <dsp:txXfrm rot="-5400000">
        <a:off x="596278" y="782134"/>
        <a:ext cx="6467473" cy="499628"/>
      </dsp:txXfrm>
    </dsp:sp>
    <dsp:sp modelId="{5C1ECF25-3C0B-7E43-B4A9-575CD0B9EF7E}">
      <dsp:nvSpPr>
        <dsp:cNvPr id="0" name=""/>
        <dsp:cNvSpPr/>
      </dsp:nvSpPr>
      <dsp:spPr>
        <a:xfrm rot="5400000">
          <a:off x="-127773" y="1635964"/>
          <a:ext cx="851825" cy="596277"/>
        </a:xfrm>
        <a:prstGeom prst="chevron">
          <a:avLst/>
        </a:prstGeom>
        <a:gradFill rotWithShape="0">
          <a:gsLst>
            <a:gs pos="0">
              <a:schemeClr val="accent1">
                <a:alpha val="90000"/>
                <a:hueOff val="0"/>
                <a:satOff val="0"/>
                <a:lumOff val="0"/>
                <a:alphaOff val="-16000"/>
                <a:tint val="100000"/>
                <a:shade val="100000"/>
                <a:satMod val="130000"/>
              </a:schemeClr>
            </a:gs>
            <a:gs pos="100000">
              <a:schemeClr val="accent1">
                <a:alpha val="90000"/>
                <a:hueOff val="0"/>
                <a:satOff val="0"/>
                <a:lumOff val="0"/>
                <a:alphaOff val="-16000"/>
                <a:tint val="50000"/>
                <a:shade val="100000"/>
                <a:satMod val="350000"/>
              </a:schemeClr>
            </a:gs>
          </a:gsLst>
          <a:lin ang="16200000" scaled="0"/>
        </a:gradFill>
        <a:ln w="9525" cap="flat" cmpd="sng" algn="ctr">
          <a:solidFill>
            <a:schemeClr val="accent1">
              <a:alpha val="90000"/>
              <a:hueOff val="0"/>
              <a:satOff val="0"/>
              <a:lumOff val="0"/>
              <a:alphaOff val="-1600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3</a:t>
          </a:r>
          <a:endParaRPr lang="en-US" sz="1600" kern="1200" dirty="0"/>
        </a:p>
      </dsp:txBody>
      <dsp:txXfrm rot="-5400000">
        <a:off x="2" y="1806329"/>
        <a:ext cx="596277" cy="255548"/>
      </dsp:txXfrm>
    </dsp:sp>
    <dsp:sp modelId="{BA0EF8C3-95CA-0149-89B7-0AEE76285F42}">
      <dsp:nvSpPr>
        <dsp:cNvPr id="0" name=""/>
        <dsp:cNvSpPr/>
      </dsp:nvSpPr>
      <dsp:spPr>
        <a:xfrm rot="5400000">
          <a:off x="3566685" y="-1462217"/>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1600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a:t>
          </a:r>
          <a:endParaRPr lang="en-US" sz="2700" kern="1200" dirty="0"/>
        </a:p>
      </dsp:txBody>
      <dsp:txXfrm rot="-5400000">
        <a:off x="596278" y="1535219"/>
        <a:ext cx="6467473" cy="499628"/>
      </dsp:txXfrm>
    </dsp:sp>
    <dsp:sp modelId="{CBF2AF65-11E7-5749-A232-4005653D367B}">
      <dsp:nvSpPr>
        <dsp:cNvPr id="0" name=""/>
        <dsp:cNvSpPr/>
      </dsp:nvSpPr>
      <dsp:spPr>
        <a:xfrm rot="5400000">
          <a:off x="-127773" y="2389049"/>
          <a:ext cx="851825" cy="596277"/>
        </a:xfrm>
        <a:prstGeom prst="chevron">
          <a:avLst/>
        </a:prstGeom>
        <a:gradFill rotWithShape="0">
          <a:gsLst>
            <a:gs pos="0">
              <a:schemeClr val="accent1">
                <a:alpha val="90000"/>
                <a:hueOff val="0"/>
                <a:satOff val="0"/>
                <a:lumOff val="0"/>
                <a:alphaOff val="-24000"/>
                <a:tint val="100000"/>
                <a:shade val="100000"/>
                <a:satMod val="130000"/>
              </a:schemeClr>
            </a:gs>
            <a:gs pos="100000">
              <a:schemeClr val="accent1">
                <a:alpha val="90000"/>
                <a:hueOff val="0"/>
                <a:satOff val="0"/>
                <a:lumOff val="0"/>
                <a:alphaOff val="-24000"/>
                <a:tint val="50000"/>
                <a:shade val="100000"/>
                <a:satMod val="350000"/>
              </a:schemeClr>
            </a:gs>
          </a:gsLst>
          <a:lin ang="16200000" scaled="0"/>
        </a:gradFill>
        <a:ln w="9525" cap="flat" cmpd="sng" algn="ctr">
          <a:solidFill>
            <a:schemeClr val="accent1">
              <a:alpha val="90000"/>
              <a:hueOff val="0"/>
              <a:satOff val="0"/>
              <a:lumOff val="0"/>
              <a:alphaOff val="-2400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4</a:t>
          </a:r>
          <a:endParaRPr lang="en-US" sz="1600" kern="1200" dirty="0"/>
        </a:p>
      </dsp:txBody>
      <dsp:txXfrm rot="-5400000">
        <a:off x="2" y="2559414"/>
        <a:ext cx="596277" cy="255548"/>
      </dsp:txXfrm>
    </dsp:sp>
    <dsp:sp modelId="{405615AF-FC6A-C648-B81D-CF0D17DB77E6}">
      <dsp:nvSpPr>
        <dsp:cNvPr id="0" name=""/>
        <dsp:cNvSpPr/>
      </dsp:nvSpPr>
      <dsp:spPr>
        <a:xfrm rot="5400000">
          <a:off x="3566685" y="-709132"/>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2400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Future Studies </a:t>
          </a:r>
          <a:endParaRPr lang="en-US" sz="2700" kern="1200" dirty="0"/>
        </a:p>
      </dsp:txBody>
      <dsp:txXfrm rot="-5400000">
        <a:off x="596278" y="2288304"/>
        <a:ext cx="6467473" cy="499628"/>
      </dsp:txXfrm>
    </dsp:sp>
    <dsp:sp modelId="{2B716C26-D9BB-FA44-AEDF-C06E61CC8128}">
      <dsp:nvSpPr>
        <dsp:cNvPr id="0" name=""/>
        <dsp:cNvSpPr/>
      </dsp:nvSpPr>
      <dsp:spPr>
        <a:xfrm rot="5400000">
          <a:off x="-127773" y="3142135"/>
          <a:ext cx="851825" cy="596277"/>
        </a:xfrm>
        <a:prstGeom prst="chevron">
          <a:avLst/>
        </a:prstGeom>
        <a:gradFill rotWithShape="0">
          <a:gsLst>
            <a:gs pos="0">
              <a:schemeClr val="accent1">
                <a:alpha val="90000"/>
                <a:hueOff val="0"/>
                <a:satOff val="0"/>
                <a:lumOff val="0"/>
                <a:alphaOff val="-32000"/>
                <a:tint val="100000"/>
                <a:shade val="100000"/>
                <a:satMod val="130000"/>
              </a:schemeClr>
            </a:gs>
            <a:gs pos="100000">
              <a:schemeClr val="accent1">
                <a:alpha val="90000"/>
                <a:hueOff val="0"/>
                <a:satOff val="0"/>
                <a:lumOff val="0"/>
                <a:alphaOff val="-32000"/>
                <a:tint val="50000"/>
                <a:shade val="100000"/>
                <a:satMod val="350000"/>
              </a:schemeClr>
            </a:gs>
          </a:gsLst>
          <a:lin ang="16200000" scaled="0"/>
        </a:gradFill>
        <a:ln w="9525" cap="flat" cmpd="sng" algn="ctr">
          <a:solidFill>
            <a:schemeClr val="accent1">
              <a:alpha val="90000"/>
              <a:hueOff val="0"/>
              <a:satOff val="0"/>
              <a:lumOff val="0"/>
              <a:alphaOff val="-3200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5</a:t>
          </a:r>
          <a:endParaRPr lang="en-US" sz="1600" kern="1200" dirty="0"/>
        </a:p>
      </dsp:txBody>
      <dsp:txXfrm rot="-5400000">
        <a:off x="2" y="3312500"/>
        <a:ext cx="596277" cy="255548"/>
      </dsp:txXfrm>
    </dsp:sp>
    <dsp:sp modelId="{97E11DC4-35CB-8043-B57A-154F3204F0EC}">
      <dsp:nvSpPr>
        <dsp:cNvPr id="0" name=""/>
        <dsp:cNvSpPr/>
      </dsp:nvSpPr>
      <dsp:spPr>
        <a:xfrm rot="5400000">
          <a:off x="3566685" y="43953"/>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3200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Expected Contributions from future studies</a:t>
          </a:r>
          <a:endParaRPr lang="en-US" sz="2700" kern="1200" dirty="0"/>
        </a:p>
      </dsp:txBody>
      <dsp:txXfrm rot="-5400000">
        <a:off x="596278" y="3041390"/>
        <a:ext cx="6467473" cy="499628"/>
      </dsp:txXfrm>
    </dsp:sp>
    <dsp:sp modelId="{03395FB9-C824-6841-A447-074318A9399D}">
      <dsp:nvSpPr>
        <dsp:cNvPr id="0" name=""/>
        <dsp:cNvSpPr/>
      </dsp:nvSpPr>
      <dsp:spPr>
        <a:xfrm rot="5400000">
          <a:off x="-127773" y="3895220"/>
          <a:ext cx="851825" cy="596277"/>
        </a:xfrm>
        <a:prstGeom prst="chevron">
          <a:avLst/>
        </a:prstGeom>
        <a:gradFill rotWithShape="0">
          <a:gsLst>
            <a:gs pos="0">
              <a:schemeClr val="accent1">
                <a:alpha val="90000"/>
                <a:hueOff val="0"/>
                <a:satOff val="0"/>
                <a:lumOff val="0"/>
                <a:alphaOff val="-40000"/>
                <a:tint val="100000"/>
                <a:shade val="100000"/>
                <a:satMod val="130000"/>
              </a:schemeClr>
            </a:gs>
            <a:gs pos="100000">
              <a:schemeClr val="accent1">
                <a:alpha val="90000"/>
                <a:hueOff val="0"/>
                <a:satOff val="0"/>
                <a:lumOff val="0"/>
                <a:alphaOff val="-40000"/>
                <a:tint val="50000"/>
                <a:shade val="100000"/>
                <a:satMod val="350000"/>
              </a:schemeClr>
            </a:gs>
          </a:gsLst>
          <a:lin ang="16200000" scaled="0"/>
        </a:gradFill>
        <a:ln w="9525" cap="flat" cmpd="sng" algn="ctr">
          <a:solidFill>
            <a:schemeClr val="accent1">
              <a:alpha val="90000"/>
              <a:hueOff val="0"/>
              <a:satOff val="0"/>
              <a:lumOff val="0"/>
              <a:alphaOff val="-4000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6</a:t>
          </a:r>
          <a:endParaRPr lang="en-US" sz="1600" kern="1200" dirty="0"/>
        </a:p>
      </dsp:txBody>
      <dsp:txXfrm rot="-5400000">
        <a:off x="2" y="4065585"/>
        <a:ext cx="596277" cy="255548"/>
      </dsp:txXfrm>
    </dsp:sp>
    <dsp:sp modelId="{9741037D-CB7F-3645-AEB3-D25217A5B8FD}">
      <dsp:nvSpPr>
        <dsp:cNvPr id="0" name=""/>
        <dsp:cNvSpPr/>
      </dsp:nvSpPr>
      <dsp:spPr>
        <a:xfrm rot="5400000">
          <a:off x="3566685" y="797038"/>
          <a:ext cx="553686" cy="6494502"/>
        </a:xfrm>
        <a:prstGeom prst="round2SameRect">
          <a:avLst/>
        </a:prstGeom>
        <a:solidFill>
          <a:schemeClr val="lt1">
            <a:alpha val="90000"/>
            <a:hueOff val="0"/>
            <a:satOff val="0"/>
            <a:lumOff val="0"/>
            <a:alphaOff val="0"/>
          </a:schemeClr>
        </a:solidFill>
        <a:ln w="9525" cap="flat" cmpd="sng" algn="ctr">
          <a:solidFill>
            <a:schemeClr val="accent1">
              <a:alpha val="90000"/>
              <a:hueOff val="0"/>
              <a:satOff val="0"/>
              <a:lumOff val="0"/>
              <a:alphaOff val="-4000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References</a:t>
          </a:r>
          <a:endParaRPr lang="en-US" sz="2700" kern="1200" dirty="0"/>
        </a:p>
      </dsp:txBody>
      <dsp:txXfrm rot="-5400000">
        <a:off x="596278" y="3794475"/>
        <a:ext cx="6467473" cy="49962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6849B3-BD6C-2B4F-9CD2-976E8C4936C1}" type="datetime1">
              <a:rPr lang="en-US" smtClean="0"/>
              <a:t>8/3/12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AB28344-8947-6946-9B8A-3BF83FC8DE01}" type="slidenum">
              <a:rPr lang="en-US" smtClean="0"/>
              <a:t>‹#›</a:t>
            </a:fld>
            <a:endParaRPr lang="en-US"/>
          </a:p>
        </p:txBody>
      </p:sp>
    </p:spTree>
    <p:extLst>
      <p:ext uri="{BB962C8B-B14F-4D97-AF65-F5344CB8AC3E}">
        <p14:creationId xmlns:p14="http://schemas.microsoft.com/office/powerpoint/2010/main" val="111328373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B61D2F8-64EA-BC47-90B7-D9CFC27A0BD2}" type="datetime1">
              <a:rPr lang="en-US" smtClean="0"/>
              <a:t>8/3/12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B821615-DD03-4D46-9373-51D2679156B8}" type="slidenum">
              <a:rPr lang="en-US" smtClean="0"/>
              <a:t>‹#›</a:t>
            </a:fld>
            <a:endParaRPr lang="en-US"/>
          </a:p>
        </p:txBody>
      </p:sp>
    </p:spTree>
    <p:extLst>
      <p:ext uri="{BB962C8B-B14F-4D97-AF65-F5344CB8AC3E}">
        <p14:creationId xmlns:p14="http://schemas.microsoft.com/office/powerpoint/2010/main" val="54059920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Why all the studies are relating to DNS .? </a:t>
            </a:r>
          </a:p>
          <a:p>
            <a:pPr marL="228600" indent="-228600">
              <a:buAutoNum type="arabicPeriod"/>
            </a:pPr>
            <a:r>
              <a:rPr lang="en-US" baseline="0" dirty="0" smtClean="0"/>
              <a:t>because of work experience ,notice that  DNS servers that we are using are not reliable. Want to understand more on what’s going on ? </a:t>
            </a:r>
          </a:p>
          <a:p>
            <a:pPr rtl="0"/>
            <a:r>
              <a:rPr lang="en-US" baseline="0" dirty="0" smtClean="0"/>
              <a:t>As an attacker, he or she has challenges like us to build flexible and reliable server infrastructure . They use DNS because of the two features below (1 and 2 ) </a:t>
            </a:r>
            <a:r>
              <a:rPr lang="en-US" dirty="0" smtClean="0">
                <a:effectLst/>
              </a:rPr>
              <a:t>bots resolve DNS</a:t>
            </a:r>
          </a:p>
          <a:p>
            <a:pPr rtl="0"/>
            <a:r>
              <a:rPr lang="en-US" dirty="0" smtClean="0">
                <a:effectLst/>
              </a:rPr>
              <a:t>names to locate their command and control servers, and</a:t>
            </a:r>
          </a:p>
          <a:p>
            <a:pPr rtl="0"/>
            <a:r>
              <a:rPr lang="en-US" dirty="0" smtClean="0">
                <a:effectLst/>
              </a:rPr>
              <a:t>spam mails contain URLs that link to domains that resolve</a:t>
            </a:r>
          </a:p>
          <a:p>
            <a:pPr rtl="0"/>
            <a:r>
              <a:rPr lang="en-US" dirty="0" smtClean="0">
                <a:effectLst/>
              </a:rPr>
              <a:t>to scam servers</a:t>
            </a:r>
          </a:p>
          <a:p>
            <a:pPr marL="228600" indent="-228600">
              <a:buAutoNum type="arabicPeriod"/>
            </a:pPr>
            <a:endParaRPr lang="en-US" baseline="0" dirty="0" smtClean="0"/>
          </a:p>
          <a:p>
            <a:pPr marL="228600" indent="-228600">
              <a:buAutoNum type="arabicPeriod"/>
            </a:pPr>
            <a:r>
              <a:rPr lang="en-US" baseline="0" dirty="0" smtClean="0"/>
              <a:t>As a security researcher, why not we think DNS as a launch pad ? Can we use DNS for monitoring , detection and taking action on DNS based malicious activities? These questions make me to study (1) Zone transfer and (2) DNS analysis </a:t>
            </a:r>
          </a:p>
          <a:p>
            <a:pPr marL="228600" indent="-228600">
              <a:buAutoNum type="arabicPeriod"/>
            </a:pPr>
            <a:endParaRPr lang="en-US" baseline="0" dirty="0" smtClean="0"/>
          </a:p>
          <a:p>
            <a:pPr rtl="0"/>
            <a:r>
              <a:rPr lang="en-US" dirty="0" smtClean="0">
                <a:effectLst/>
              </a:rPr>
              <a:t>Internet miscreants have been leveraging</a:t>
            </a:r>
          </a:p>
          <a:p>
            <a:pPr rtl="0"/>
            <a:r>
              <a:rPr lang="en-US" dirty="0" smtClean="0">
                <a:effectLst/>
              </a:rPr>
              <a:t>the DNS to build malicious network infrastructures for</a:t>
            </a:r>
          </a:p>
          <a:p>
            <a:pPr rtl="0"/>
            <a:r>
              <a:rPr lang="en-US" dirty="0" smtClean="0">
                <a:effectLst/>
              </a:rPr>
              <a:t>malware command and control. </a:t>
            </a:r>
          </a:p>
          <a:p>
            <a:pPr marL="228600" indent="-228600">
              <a:buAutoNum type="arabicPeriod"/>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2</a:t>
            </a:fld>
            <a:endParaRPr lang="en-US"/>
          </a:p>
        </p:txBody>
      </p:sp>
    </p:spTree>
    <p:extLst>
      <p:ext uri="{BB962C8B-B14F-4D97-AF65-F5344CB8AC3E}">
        <p14:creationId xmlns:p14="http://schemas.microsoft.com/office/powerpoint/2010/main" val="2627417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overview of Current Studies ( Finished /Ongoing</a:t>
            </a:r>
            <a:r>
              <a:rPr lang="en-US" baseline="0" dirty="0" smtClean="0"/>
              <a:t> / Future)</a:t>
            </a:r>
            <a:endParaRPr lang="en-US" dirty="0" smtClean="0"/>
          </a:p>
          <a:p>
            <a:r>
              <a:rPr lang="en-US" dirty="0" smtClean="0"/>
              <a:t>Explain overview</a:t>
            </a:r>
            <a:r>
              <a:rPr lang="en-US" baseline="0" dirty="0" smtClean="0"/>
              <a:t> of future Studies </a:t>
            </a:r>
          </a:p>
          <a:p>
            <a:r>
              <a:rPr lang="en-US" baseline="0" dirty="0" smtClean="0"/>
              <a:t>Will connect to next slide -&gt;To explain why all my studies are relating to DNS ? </a:t>
            </a:r>
          </a:p>
          <a:p>
            <a:r>
              <a:rPr lang="en-US" baseline="0" dirty="0" smtClean="0"/>
              <a:t>Current studies are more on “Detection “ </a:t>
            </a:r>
          </a:p>
          <a:p>
            <a:r>
              <a:rPr lang="en-US" baseline="0" dirty="0" smtClean="0"/>
              <a:t>Future studies for “ Countermeasures” and “ Security Monitoring “ “DNS firewall “ ???</a:t>
            </a:r>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3</a:t>
            </a:fld>
            <a:endParaRPr lang="en-US"/>
          </a:p>
        </p:txBody>
      </p:sp>
    </p:spTree>
    <p:extLst>
      <p:ext uri="{BB962C8B-B14F-4D97-AF65-F5344CB8AC3E}">
        <p14:creationId xmlns:p14="http://schemas.microsoft.com/office/powerpoint/2010/main" val="1069022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will be the contents</a:t>
            </a:r>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4</a:t>
            </a:fld>
            <a:endParaRPr lang="en-US"/>
          </a:p>
        </p:txBody>
      </p:sp>
    </p:spTree>
    <p:extLst>
      <p:ext uri="{BB962C8B-B14F-4D97-AF65-F5344CB8AC3E}">
        <p14:creationId xmlns:p14="http://schemas.microsoft.com/office/powerpoint/2010/main" val="1375958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slide , I will</a:t>
            </a:r>
            <a:r>
              <a:rPr lang="en-US" baseline="0" dirty="0" smtClean="0"/>
              <a:t> present </a:t>
            </a:r>
          </a:p>
          <a:p>
            <a:r>
              <a:rPr lang="en-US" baseline="0" dirty="0" smtClean="0"/>
              <a:t>1.different types of DNS servers </a:t>
            </a:r>
          </a:p>
          <a:p>
            <a:r>
              <a:rPr lang="en-US" baseline="0" dirty="0" smtClean="0"/>
              <a:t>2.Name resolving Process</a:t>
            </a:r>
          </a:p>
          <a:p>
            <a:r>
              <a:rPr lang="en-US" baseline="0" dirty="0" smtClean="0"/>
              <a:t>3.Zone transfer</a:t>
            </a:r>
          </a:p>
          <a:p>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5</a:t>
            </a:fld>
            <a:endParaRPr lang="en-US"/>
          </a:p>
        </p:txBody>
      </p:sp>
    </p:spTree>
    <p:extLst>
      <p:ext uri="{BB962C8B-B14F-4D97-AF65-F5344CB8AC3E}">
        <p14:creationId xmlns:p14="http://schemas.microsoft.com/office/powerpoint/2010/main" val="1805114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DB821615-DD03-4D46-9373-51D2679156B8}" type="slidenum">
              <a:rPr lang="en-US" smtClean="0"/>
              <a:t>6</a:t>
            </a:fld>
            <a:endParaRPr lang="en-US"/>
          </a:p>
        </p:txBody>
      </p:sp>
    </p:spTree>
    <p:extLst>
      <p:ext uri="{BB962C8B-B14F-4D97-AF65-F5344CB8AC3E}">
        <p14:creationId xmlns:p14="http://schemas.microsoft.com/office/powerpoint/2010/main" val="2103432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Google Site Verification API is intended for developers who want to write applications or services that automate the process of verifying ownership of a site or domain. This is important, since some Google services can only be used by website or domain owners. You can use the Google Site Verification API to validate that the authenticated user is an owner of the domain or site, possibly as the first step in programmatically provisioning other Google services.</a:t>
            </a:r>
          </a:p>
          <a:p>
            <a:endParaRPr lang="en-US" dirty="0" smtClean="0"/>
          </a:p>
          <a:p>
            <a:r>
              <a:rPr lang="en-US" dirty="0" err="1" smtClean="0"/>
              <a:t>GMail</a:t>
            </a:r>
            <a:r>
              <a:rPr lang="en-US" dirty="0" smtClean="0"/>
              <a:t> or Google Apps to handle their email</a:t>
            </a:r>
          </a:p>
          <a:p>
            <a:r>
              <a:rPr lang="en-US" dirty="0" smtClean="0"/>
              <a:t>Testing web sites are</a:t>
            </a:r>
            <a:r>
              <a:rPr lang="en-US" baseline="0" dirty="0" smtClean="0"/>
              <a:t> less secure and can be attack vector</a:t>
            </a:r>
          </a:p>
          <a:p>
            <a:r>
              <a:rPr lang="de-DE" b="1" dirty="0" smtClean="0"/>
              <a:t>Session Initiation Protocol</a:t>
            </a:r>
            <a:r>
              <a:rPr lang="de-DE" dirty="0" smtClean="0"/>
              <a:t> (</a:t>
            </a:r>
            <a:r>
              <a:rPr lang="de-DE" b="1" dirty="0" smtClean="0"/>
              <a:t>SIP</a:t>
            </a:r>
            <a:r>
              <a:rPr lang="de-DE" dirty="0" smtClean="0"/>
              <a:t>) 0 0 5060 ( </a:t>
            </a:r>
            <a:r>
              <a:rPr lang="de-DE" dirty="0" err="1" smtClean="0"/>
              <a:t>priority</a:t>
            </a:r>
            <a:r>
              <a:rPr lang="de-DE" dirty="0" smtClean="0"/>
              <a:t>/</a:t>
            </a:r>
            <a:r>
              <a:rPr lang="de-DE" dirty="0" err="1" smtClean="0"/>
              <a:t>Weight</a:t>
            </a:r>
            <a:r>
              <a:rPr lang="de-DE" dirty="0" smtClean="0"/>
              <a:t> /Open </a:t>
            </a:r>
            <a:r>
              <a:rPr lang="de-DE" dirty="0" err="1" smtClean="0"/>
              <a:t>port</a:t>
            </a:r>
            <a:r>
              <a:rPr lang="de-DE" dirty="0" smtClean="0"/>
              <a:t> )</a:t>
            </a:r>
          </a:p>
          <a:p>
            <a:endParaRPr lang="de-DE" dirty="0" smtClean="0"/>
          </a:p>
          <a:p>
            <a:r>
              <a:rPr lang="de-DE" dirty="0" smtClean="0"/>
              <a:t>Do I </a:t>
            </a:r>
            <a:r>
              <a:rPr lang="de-DE" dirty="0" err="1" smtClean="0"/>
              <a:t>need</a:t>
            </a:r>
            <a:r>
              <a:rPr lang="de-DE" dirty="0" smtClean="0"/>
              <a:t> </a:t>
            </a:r>
            <a:r>
              <a:rPr lang="de-DE" dirty="0" err="1" smtClean="0"/>
              <a:t>to</a:t>
            </a:r>
            <a:r>
              <a:rPr lang="de-DE" dirty="0" smtClean="0"/>
              <a:t> </a:t>
            </a:r>
            <a:r>
              <a:rPr lang="de-DE" dirty="0" err="1" smtClean="0"/>
              <a:t>omit</a:t>
            </a:r>
            <a:r>
              <a:rPr lang="de-DE" baseline="0" dirty="0" smtClean="0"/>
              <a:t> </a:t>
            </a:r>
            <a:r>
              <a:rPr lang="de-DE" baseline="0" dirty="0" err="1" smtClean="0"/>
              <a:t>domains</a:t>
            </a:r>
            <a:r>
              <a:rPr lang="de-DE" baseline="0" dirty="0" smtClean="0"/>
              <a:t> ?</a:t>
            </a:r>
            <a:endParaRPr lang="en-US" dirty="0" smtClean="0"/>
          </a:p>
          <a:p>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8</a:t>
            </a:fld>
            <a:endParaRPr lang="en-US"/>
          </a:p>
        </p:txBody>
      </p:sp>
    </p:spTree>
    <p:extLst>
      <p:ext uri="{BB962C8B-B14F-4D97-AF65-F5344CB8AC3E}">
        <p14:creationId xmlns:p14="http://schemas.microsoft.com/office/powerpoint/2010/main" val="2906570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 hangingPunct="0"/>
            <a:r>
              <a:rPr lang="en-US" sz="1200" kern="1200" dirty="0" smtClean="0">
                <a:solidFill>
                  <a:schemeClr val="tx1"/>
                </a:solidFill>
                <a:effectLst/>
                <a:latin typeface="+mn-lt"/>
                <a:ea typeface="+mn-ea"/>
                <a:cs typeface="+mn-cs"/>
              </a:rPr>
              <a:t>There will be three basic steps for the detection of malware infected hosts:</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The first step will be the screening process for suspicious hosts by two methods. One is the matching of each DNS query and response with blacklisted domains and IP addresses. The other method focuses on detecting a set of hosts with behavioral similarity, such as bots.</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As the second step, we will conduct a host based analysis for each DNS traffic from the suspicious hosts using behavioral signatures. As the result of the second step, we aim to obtain a list of infected hosts with high probability.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Finally, the third step provides a feed-back to the first and second steps. Namely, we will conduct updating of the blacklist and the behavioral signatures with the DNS traffic from infected hosts detected in the second step.</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This analysis cycle will eventually provide us:</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updated blacklists</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updated behavioral signatures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updated list of infected hosts. </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There are three types of inputs to the analysis cycle:</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The first input is the known blacklists such as :</a:t>
            </a:r>
            <a:endParaRPr lang="en-US" sz="1400" kern="1200" dirty="0" smtClean="0">
              <a:solidFill>
                <a:schemeClr val="tx1"/>
              </a:solidFill>
              <a:effectLst/>
              <a:latin typeface="+mn-lt"/>
              <a:ea typeface="+mn-ea"/>
              <a:cs typeface="+mn-cs"/>
            </a:endParaRPr>
          </a:p>
          <a:p>
            <a:pPr lvl="1" fontAlgn="b" hangingPunct="0"/>
            <a:r>
              <a:rPr lang="en-US" sz="1200" kern="1200" dirty="0" smtClean="0">
                <a:solidFill>
                  <a:schemeClr val="tx1"/>
                </a:solidFill>
                <a:effectLst/>
                <a:latin typeface="+mn-lt"/>
                <a:ea typeface="+mn-ea"/>
                <a:cs typeface="+mn-cs"/>
              </a:rPr>
              <a:t>EXPOSURE blacklist domains(http://</a:t>
            </a:r>
            <a:r>
              <a:rPr lang="en-US" sz="1200" kern="1200" dirty="0" err="1" smtClean="0">
                <a:solidFill>
                  <a:schemeClr val="tx1"/>
                </a:solidFill>
                <a:effectLst/>
                <a:latin typeface="+mn-lt"/>
                <a:ea typeface="+mn-ea"/>
                <a:cs typeface="+mn-cs"/>
              </a:rPr>
              <a:t>exposure.iseclab.org</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malware_domains.txt</a:t>
            </a:r>
            <a:endParaRPr lang="en-US" sz="1400" kern="1200" dirty="0" smtClean="0">
              <a:solidFill>
                <a:schemeClr val="tx1"/>
              </a:solidFill>
              <a:effectLst/>
              <a:latin typeface="+mn-lt"/>
              <a:ea typeface="+mn-ea"/>
              <a:cs typeface="+mn-cs"/>
            </a:endParaRPr>
          </a:p>
          <a:p>
            <a:pPr lvl="1" fontAlgn="b" hangingPunct="0"/>
            <a:r>
              <a:rPr lang="en-US" sz="1200" kern="1200" dirty="0" smtClean="0">
                <a:solidFill>
                  <a:schemeClr val="tx1"/>
                </a:solidFill>
                <a:effectLst/>
                <a:latin typeface="+mn-lt"/>
                <a:ea typeface="+mn-ea"/>
                <a:cs typeface="+mn-cs"/>
              </a:rPr>
              <a:t>Malware Domain( http://</a:t>
            </a:r>
            <a:r>
              <a:rPr lang="en-US" sz="1200" kern="1200" dirty="0" err="1" smtClean="0">
                <a:solidFill>
                  <a:schemeClr val="tx1"/>
                </a:solidFill>
                <a:effectLst/>
                <a:latin typeface="+mn-lt"/>
                <a:ea typeface="+mn-ea"/>
                <a:cs typeface="+mn-cs"/>
              </a:rPr>
              <a:t>www.malwaredomains.com</a:t>
            </a:r>
            <a:r>
              <a:rPr lang="en-US" sz="1200" kern="1200" dirty="0" smtClean="0">
                <a:solidFill>
                  <a:schemeClr val="tx1"/>
                </a:solidFill>
                <a:effectLst/>
                <a:latin typeface="+mn-lt"/>
                <a:ea typeface="+mn-ea"/>
                <a:cs typeface="+mn-cs"/>
              </a:rPr>
              <a:t>/)</a:t>
            </a:r>
            <a:endParaRPr lang="en-US" sz="1400" kern="1200" dirty="0" smtClean="0">
              <a:solidFill>
                <a:schemeClr val="tx1"/>
              </a:solidFill>
              <a:effectLst/>
              <a:latin typeface="+mn-lt"/>
              <a:ea typeface="+mn-ea"/>
              <a:cs typeface="+mn-cs"/>
            </a:endParaRPr>
          </a:p>
          <a:p>
            <a:pPr lvl="1" fontAlgn="b" hangingPunct="0"/>
            <a:r>
              <a:rPr lang="en-US" sz="1200" kern="1200" dirty="0" smtClean="0">
                <a:solidFill>
                  <a:schemeClr val="tx1"/>
                </a:solidFill>
                <a:effectLst/>
                <a:latin typeface="+mn-lt"/>
                <a:ea typeface="+mn-ea"/>
                <a:cs typeface="+mn-cs"/>
              </a:rPr>
              <a:t>Zeus Tracker(https://</a:t>
            </a:r>
            <a:r>
              <a:rPr lang="en-US" sz="1200" kern="1200" dirty="0" err="1" smtClean="0">
                <a:solidFill>
                  <a:schemeClr val="tx1"/>
                </a:solidFill>
                <a:effectLst/>
                <a:latin typeface="+mn-lt"/>
                <a:ea typeface="+mn-ea"/>
                <a:cs typeface="+mn-cs"/>
              </a:rPr>
              <a:t>zeustracker.abuse.ch</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blocklist.php</a:t>
            </a:r>
            <a:r>
              <a:rPr lang="en-US" sz="1200" kern="1200" dirty="0" smtClean="0">
                <a:solidFill>
                  <a:schemeClr val="tx1"/>
                </a:solidFill>
                <a:effectLst/>
                <a:latin typeface="+mn-lt"/>
                <a:ea typeface="+mn-ea"/>
                <a:cs typeface="+mn-cs"/>
              </a:rPr>
              <a:t>)</a:t>
            </a:r>
            <a:endParaRPr lang="en-US" sz="1400" kern="1200" dirty="0" smtClean="0">
              <a:solidFill>
                <a:schemeClr val="tx1"/>
              </a:solidFill>
              <a:effectLst/>
              <a:latin typeface="+mn-lt"/>
              <a:ea typeface="+mn-ea"/>
              <a:cs typeface="+mn-cs"/>
            </a:endParaRPr>
          </a:p>
          <a:p>
            <a:pPr lvl="1" fontAlgn="b" hangingPunct="0"/>
            <a:r>
              <a:rPr lang="en-US" sz="1200" kern="1200" dirty="0" smtClean="0">
                <a:solidFill>
                  <a:schemeClr val="tx1"/>
                </a:solidFill>
                <a:effectLst/>
                <a:latin typeface="+mn-lt"/>
                <a:ea typeface="+mn-ea"/>
                <a:cs typeface="+mn-cs"/>
              </a:rPr>
              <a:t>Malware Domain List (http://</a:t>
            </a:r>
            <a:r>
              <a:rPr lang="en-US" sz="1200" kern="1200" dirty="0" err="1" smtClean="0">
                <a:solidFill>
                  <a:schemeClr val="tx1"/>
                </a:solidFill>
                <a:effectLst/>
                <a:latin typeface="+mn-lt"/>
                <a:ea typeface="+mn-ea"/>
                <a:cs typeface="+mn-cs"/>
              </a:rPr>
              <a:t>www.malwaredomainlist.com</a:t>
            </a:r>
            <a:r>
              <a:rPr lang="en-US" sz="1200" kern="1200" dirty="0" smtClean="0">
                <a:solidFill>
                  <a:schemeClr val="tx1"/>
                </a:solidFill>
                <a:effectLst/>
                <a:latin typeface="+mn-lt"/>
                <a:ea typeface="+mn-ea"/>
                <a:cs typeface="+mn-cs"/>
              </a:rPr>
              <a:t>/)</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The second input is malicious DNS traffic observed by long-term dynamic analysis of malware samples conducted by Japan side. </a:t>
            </a:r>
            <a:endParaRPr lang="en-US" sz="1400" kern="1200" dirty="0" smtClean="0">
              <a:solidFill>
                <a:schemeClr val="tx1"/>
              </a:solidFill>
              <a:effectLst/>
              <a:latin typeface="+mn-lt"/>
              <a:ea typeface="+mn-ea"/>
              <a:cs typeface="+mn-cs"/>
            </a:endParaRPr>
          </a:p>
          <a:p>
            <a:pPr lvl="0" fontAlgn="b" hangingPunct="0"/>
            <a:r>
              <a:rPr lang="en-US" sz="1200" kern="1200" dirty="0" smtClean="0">
                <a:solidFill>
                  <a:schemeClr val="tx1"/>
                </a:solidFill>
                <a:effectLst/>
                <a:latin typeface="+mn-lt"/>
                <a:ea typeface="+mn-ea"/>
                <a:cs typeface="+mn-cs"/>
              </a:rPr>
              <a:t>The third input is a list of infected hosts obtained by honeypot deployment.</a:t>
            </a:r>
            <a:endParaRPr lang="en-US" sz="1400" kern="1200" dirty="0" smtClean="0">
              <a:solidFill>
                <a:schemeClr val="tx1"/>
              </a:solidFill>
              <a:effectLst/>
              <a:latin typeface="+mn-lt"/>
              <a:ea typeface="+mn-ea"/>
              <a:cs typeface="+mn-cs"/>
            </a:endParaRPr>
          </a:p>
          <a:p>
            <a:pPr fontAlgn="b" hangingPunct="0"/>
            <a:r>
              <a:rPr lang="en-US" sz="1200" kern="1200" dirty="0" smtClean="0">
                <a:solidFill>
                  <a:schemeClr val="tx1"/>
                </a:solidFill>
                <a:effectLst/>
                <a:latin typeface="+mn-lt"/>
                <a:ea typeface="+mn-ea"/>
                <a:cs typeface="+mn-cs"/>
              </a:rPr>
              <a:t> </a:t>
            </a:r>
            <a:endParaRPr lang="en-US" sz="14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B821615-DD03-4D46-9373-51D2679156B8}" type="slidenum">
              <a:rPr lang="en-US" smtClean="0"/>
              <a:t>16</a:t>
            </a:fld>
            <a:endParaRPr lang="en-US"/>
          </a:p>
        </p:txBody>
      </p:sp>
    </p:spTree>
    <p:extLst>
      <p:ext uri="{BB962C8B-B14F-4D97-AF65-F5344CB8AC3E}">
        <p14:creationId xmlns:p14="http://schemas.microsoft.com/office/powerpoint/2010/main" val="3250250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B821615-DD03-4D46-9373-51D2679156B8}" type="slidenum">
              <a:rPr lang="en-US" smtClean="0"/>
              <a:t>17</a:t>
            </a:fld>
            <a:endParaRPr lang="en-US"/>
          </a:p>
        </p:txBody>
      </p:sp>
    </p:spTree>
    <p:extLst>
      <p:ext uri="{BB962C8B-B14F-4D97-AF65-F5344CB8AC3E}">
        <p14:creationId xmlns:p14="http://schemas.microsoft.com/office/powerpoint/2010/main" val="2949211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AD8A6FA-766B-EA4C-8271-980C29773EE4}"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3012036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B3A2DF8-4EE9-AD41-8525-77271A1452B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851445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549F2B-3634-934F-8E63-81D2FA421566}"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127802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AD8A6FA-766B-EA4C-8271-980C29773EE4}"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30120365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61BE38-4F36-9C40-9301-A631467E20FB}"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721653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662977-FFF8-4540-9DAA-F039F7290D2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a:p>
        </p:txBody>
      </p:sp>
    </p:spTree>
    <p:extLst>
      <p:ext uri="{BB962C8B-B14F-4D97-AF65-F5344CB8AC3E}">
        <p14:creationId xmlns:p14="http://schemas.microsoft.com/office/powerpoint/2010/main" val="5008119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8EF986C-C06B-9A4A-B06A-B6B4A85CE03D}"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8822242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39575A-1EAA-F84E-98C9-B5A9FCB84766}" type="datetime1">
              <a:rPr lang="en-US" smtClean="0"/>
              <a:t>8/3/12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5060471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0FD9EE-2FC3-B04F-BA0C-44C123D25241}" type="datetime1">
              <a:rPr lang="en-US" smtClean="0"/>
              <a:t>8/3/12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0311841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657D3F-C240-C74C-B2C3-327ADA597FBB}" type="datetime1">
              <a:rPr lang="en-US" smtClean="0"/>
              <a:t>8/3/12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108507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435F83-3B91-824C-80A4-6F29FC0EB07E}"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2834662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61BE38-4F36-9C40-9301-A631467E20FB}"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721653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6734B-5CF3-CF4E-86B4-B753AFAEA335}"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310355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B3A2DF8-4EE9-AD41-8525-77271A1452B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8514454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549F2B-3634-934F-8E63-81D2FA421566}"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1278021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AD8A6FA-766B-EA4C-8271-980C29773EE4}"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30120365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61BE38-4F36-9C40-9301-A631467E20FB}"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721653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662977-FFF8-4540-9DAA-F039F7290D2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a:p>
        </p:txBody>
      </p:sp>
    </p:spTree>
    <p:extLst>
      <p:ext uri="{BB962C8B-B14F-4D97-AF65-F5344CB8AC3E}">
        <p14:creationId xmlns:p14="http://schemas.microsoft.com/office/powerpoint/2010/main" val="5008119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8EF986C-C06B-9A4A-B06A-B6B4A85CE03D}"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88222424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39575A-1EAA-F84E-98C9-B5A9FCB84766}" type="datetime1">
              <a:rPr lang="en-US" smtClean="0"/>
              <a:t>8/3/12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5060471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0FD9EE-2FC3-B04F-BA0C-44C123D25241}" type="datetime1">
              <a:rPr lang="en-US" smtClean="0"/>
              <a:t>8/3/12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0311841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657D3F-C240-C74C-B2C3-327ADA597FBB}" type="datetime1">
              <a:rPr lang="en-US" smtClean="0"/>
              <a:t>8/3/12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108507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662977-FFF8-4540-9DAA-F039F7290D2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a:p>
        </p:txBody>
      </p:sp>
    </p:spTree>
    <p:extLst>
      <p:ext uri="{BB962C8B-B14F-4D97-AF65-F5344CB8AC3E}">
        <p14:creationId xmlns:p14="http://schemas.microsoft.com/office/powerpoint/2010/main" val="50081197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435F83-3B91-824C-80A4-6F29FC0EB07E}"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28346620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6734B-5CF3-CF4E-86B4-B753AFAEA335}"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31035507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B3A2DF8-4EE9-AD41-8525-77271A1452B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8514454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549F2B-3634-934F-8E63-81D2FA421566}"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12780219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5AD8A6FA-766B-EA4C-8271-980C29773EE4}" type="datetime1">
              <a:rPr lang="en-US" smtClean="0"/>
              <a:t>8/3/12</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4A61BE38-4F36-9C40-9301-A631467E20FB}"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B4B1585D-0832-624E-9447-495D2F8411E4}"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B4B1585D-0832-624E-9447-495D2F8411E4}" type="datetime1">
              <a:rPr lang="en-US" smtClean="0"/>
              <a:t>8/3/12</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smtClean="0"/>
              <a:t>Drag picture to placeholder or click icon to add</a:t>
            </a:r>
            <a:endParaRPr/>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fld id="{63662977-FFF8-4540-9DAA-F039F7290D20}" type="datetime1">
              <a:rPr lang="en-US" smtClean="0"/>
              <a:t>8/3/12</a:t>
            </a:fld>
            <a:endParaRPr lang="en-US"/>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305800" y="6248774"/>
            <a:ext cx="554038" cy="365125"/>
          </a:xfrm>
        </p:spPr>
        <p:txBody>
          <a:bodyPr/>
          <a:lstStyle/>
          <a:p>
            <a:fld id="{D7E63A33-8271-4DD0-9C48-789913D7C115}" type="slidenum">
              <a:rPr lang="en-US" smtClean="0"/>
              <a:pPr/>
              <a:t>‹#›</a:t>
            </a:fld>
            <a:endParaRPr lang="en-US"/>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E8EF986C-C06B-9A4A-B06A-B6B4A85CE03D}"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8EF986C-C06B-9A4A-B06A-B6B4A85CE03D}"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882224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E39575A-1EAA-F84E-98C9-B5A9FCB84766}" type="datetime1">
              <a:rPr lang="en-US" smtClean="0"/>
              <a:t>8/3/12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3F845-1450-AD48-8870-624090ECF818}" type="slidenum">
              <a:rPr lang="en-US" smtClean="0"/>
              <a:t>‹#›</a:t>
            </a:fld>
            <a:endParaRPr lang="en-US"/>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4CD3F845-1450-AD48-8870-624090ECF818}" type="slidenum">
              <a:rPr lang="en-US" smtClean="0"/>
              <a:t>‹#›</a:t>
            </a:fld>
            <a:endParaRPr lang="en-US"/>
          </a:p>
        </p:txBody>
      </p:sp>
    </p:spTree>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CA0FD9EE-2FC3-B04F-BA0C-44C123D25241}" type="datetime1">
              <a:rPr lang="en-US" smtClean="0"/>
              <a:t>8/3/12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3F845-1450-AD48-8870-624090ECF818}" type="slidenum">
              <a:rPr lang="en-US" smtClean="0"/>
              <a:t>‹#›</a:t>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DA657D3F-C240-C74C-B2C3-327ADA597FBB}" type="datetime1">
              <a:rPr lang="en-US" smtClean="0"/>
              <a:t>8/3/12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3F845-1450-AD48-8870-624090ECF818}" type="slidenum">
              <a:rPr lang="en-US" smtClean="0"/>
              <a:t>‹#›</a:t>
            </a:fld>
            <a:endParaRPr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29435F83-3B91-824C-80A4-6F29FC0EB07E}" type="datetime1">
              <a:rPr lang="en-US" smtClean="0"/>
              <a:t>8/3/12</a:t>
            </a:fld>
            <a:endParaRPr lang="en-US"/>
          </a:p>
        </p:txBody>
      </p:sp>
      <p:sp>
        <p:nvSpPr>
          <p:cNvPr id="6" name="Footer Placeholder 5"/>
          <p:cNvSpPr>
            <a:spLocks noGrp="1"/>
          </p:cNvSpPr>
          <p:nvPr>
            <p:ph type="ftr" sz="quarter" idx="11"/>
          </p:nvPr>
        </p:nvSpPr>
        <p:spPr>
          <a:xfrm>
            <a:off x="3859305" y="6423585"/>
            <a:ext cx="3316941" cy="365125"/>
          </a:xfrm>
        </p:spPr>
        <p:txBody>
          <a:bodyPr/>
          <a:lstStyle/>
          <a:p>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1E06734B-5CF3-CF4E-86B4-B753AFAEA335}" type="datetime1">
              <a:rPr lang="en-US" smtClean="0"/>
              <a:t>8/3/12</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smtClean="0"/>
              <a:t>Drag picture to placeholder or click icon to add</a:t>
            </a:r>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39575A-1EAA-F84E-98C9-B5A9FCB84766}" type="datetime1">
              <a:rPr lang="en-US" smtClean="0"/>
              <a:t>8/3/12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50604710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smtClean="0"/>
              <a:t>Drag picture to placeholder or click icon to add</a:t>
            </a:r>
            <a:endParaRPr/>
          </a:p>
        </p:txBody>
      </p:sp>
    </p:spTree>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B4B1585D-0832-624E-9447-495D2F8411E4}" type="datetime1">
              <a:rPr lang="en-US" smtClean="0"/>
              <a:t>8/3/12</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smtClean="0"/>
              <a:t>Drag picture to placeholder or click icon to add</a:t>
            </a:r>
            <a:endParaRPr/>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smtClean="0"/>
              <a:t>Drag picture to placeholder or click icon to add</a:t>
            </a:r>
            <a:endParaRPr/>
          </a:p>
        </p:txBody>
      </p:sp>
    </p:spTree>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4B3A2DF8-4EE9-AD41-8525-77271A1452B0}"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8E549F2B-3634-934F-8E63-81D2FA421566}" type="datetime1">
              <a:rPr lang="en-US" smtClean="0"/>
              <a:t>8/3/12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3F845-1450-AD48-8870-624090ECF818}" type="slidenum">
              <a:rPr lang="en-US" smtClean="0"/>
              <a:t>‹#›</a:t>
            </a:fld>
            <a:endParaRPr lang="en-US"/>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0FD9EE-2FC3-B04F-BA0C-44C123D25241}" type="datetime1">
              <a:rPr lang="en-US" smtClean="0"/>
              <a:t>8/3/12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4031184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657D3F-C240-C74C-B2C3-327ADA597FBB}" type="datetime1">
              <a:rPr lang="en-US" smtClean="0"/>
              <a:t>8/3/12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1108507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435F83-3B91-824C-80A4-6F29FC0EB07E}"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309715-E5EC-B74D-8FAF-D0E0BF135C23}" type="slidenum">
              <a:rPr lang="en-US" smtClean="0"/>
              <a:t>‹#›</a:t>
            </a:fld>
            <a:endParaRPr lang="en-US"/>
          </a:p>
        </p:txBody>
      </p:sp>
    </p:spTree>
    <p:extLst>
      <p:ext uri="{BB962C8B-B14F-4D97-AF65-F5344CB8AC3E}">
        <p14:creationId xmlns:p14="http://schemas.microsoft.com/office/powerpoint/2010/main" val="2834662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6734B-5CF3-CF4E-86B4-B753AFAEA335}" type="datetime1">
              <a:rPr lang="en-US" smtClean="0"/>
              <a:t>8/3/12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3F845-1450-AD48-8870-624090ECF818}" type="slidenum">
              <a:rPr lang="en-US" smtClean="0"/>
              <a:t>‹#›</a:t>
            </a:fld>
            <a:endParaRPr lang="en-US"/>
          </a:p>
        </p:txBody>
      </p:sp>
    </p:spTree>
    <p:extLst>
      <p:ext uri="{BB962C8B-B14F-4D97-AF65-F5344CB8AC3E}">
        <p14:creationId xmlns:p14="http://schemas.microsoft.com/office/powerpoint/2010/main" val="31035507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20" Type="http://schemas.openxmlformats.org/officeDocument/2006/relationships/slideLayout" Target="../slideLayouts/slideLayout53.xml"/><Relationship Id="rId21" Type="http://schemas.openxmlformats.org/officeDocument/2006/relationships/theme" Target="../theme/theme4.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Relationship Id="rId16" Type="http://schemas.openxmlformats.org/officeDocument/2006/relationships/slideLayout" Target="../slideLayouts/slideLayout49.xml"/><Relationship Id="rId17" Type="http://schemas.openxmlformats.org/officeDocument/2006/relationships/slideLayout" Target="../slideLayouts/slideLayout50.xml"/><Relationship Id="rId18" Type="http://schemas.openxmlformats.org/officeDocument/2006/relationships/slideLayout" Target="../slideLayouts/slideLayout51.xml"/><Relationship Id="rId19" Type="http://schemas.openxmlformats.org/officeDocument/2006/relationships/slideLayout" Target="../slideLayouts/slideLayout52.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B1585D-0832-624E-9447-495D2F8411E4}" type="datetime1">
              <a:rPr lang="en-US" smtClean="0"/>
              <a:t>8/3/12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3F845-1450-AD48-8870-624090ECF818}" type="slidenum">
              <a:rPr lang="en-US" smtClean="0"/>
              <a:t>‹#›</a:t>
            </a:fld>
            <a:endParaRPr lang="en-US"/>
          </a:p>
        </p:txBody>
      </p:sp>
    </p:spTree>
    <p:extLst>
      <p:ext uri="{BB962C8B-B14F-4D97-AF65-F5344CB8AC3E}">
        <p14:creationId xmlns:p14="http://schemas.microsoft.com/office/powerpoint/2010/main" val="1257066576"/>
      </p:ext>
    </p:extLst>
  </p:cSld>
  <p:clrMap bg1="lt1" tx1="dk1" bg2="lt2" tx2="dk2" accent1="accent1" accent2="accent2" accent3="accent3" accent4="accent4" accent5="accent5" accent6="accent6" hlink="hlink" folHlink="folHlink"/>
  <p:sldLayoutIdLst>
    <p:sldLayoutId id="2147486214" r:id="rId1"/>
    <p:sldLayoutId id="2147486215" r:id="rId2"/>
    <p:sldLayoutId id="2147486216" r:id="rId3"/>
    <p:sldLayoutId id="2147486217" r:id="rId4"/>
    <p:sldLayoutId id="2147486218" r:id="rId5"/>
    <p:sldLayoutId id="2147486219" r:id="rId6"/>
    <p:sldLayoutId id="2147486220" r:id="rId7"/>
    <p:sldLayoutId id="2147486221" r:id="rId8"/>
    <p:sldLayoutId id="2147486222" r:id="rId9"/>
    <p:sldLayoutId id="2147486223" r:id="rId10"/>
    <p:sldLayoutId id="2147486224"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B1585D-0832-624E-9447-495D2F8411E4}" type="datetime1">
              <a:rPr lang="en-US" smtClean="0"/>
              <a:t>8/3/12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3F845-1450-AD48-8870-624090ECF818}" type="slidenum">
              <a:rPr lang="en-US" smtClean="0"/>
              <a:t>‹#›</a:t>
            </a:fld>
            <a:endParaRPr lang="en-US"/>
          </a:p>
        </p:txBody>
      </p:sp>
    </p:spTree>
    <p:extLst>
      <p:ext uri="{BB962C8B-B14F-4D97-AF65-F5344CB8AC3E}">
        <p14:creationId xmlns:p14="http://schemas.microsoft.com/office/powerpoint/2010/main" val="1257066576"/>
      </p:ext>
    </p:extLst>
  </p:cSld>
  <p:clrMap bg1="lt1" tx1="dk1" bg2="lt2" tx2="dk2" accent1="accent1" accent2="accent2" accent3="accent3" accent4="accent4" accent5="accent5" accent6="accent6" hlink="hlink" folHlink="folHlink"/>
  <p:sldLayoutIdLst>
    <p:sldLayoutId id="2147486226" r:id="rId1"/>
    <p:sldLayoutId id="2147486227" r:id="rId2"/>
    <p:sldLayoutId id="2147486228" r:id="rId3"/>
    <p:sldLayoutId id="2147486229" r:id="rId4"/>
    <p:sldLayoutId id="2147486230" r:id="rId5"/>
    <p:sldLayoutId id="2147486231" r:id="rId6"/>
    <p:sldLayoutId id="2147486232" r:id="rId7"/>
    <p:sldLayoutId id="2147486233" r:id="rId8"/>
    <p:sldLayoutId id="2147486234" r:id="rId9"/>
    <p:sldLayoutId id="2147486235" r:id="rId10"/>
    <p:sldLayoutId id="2147486236"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B1585D-0832-624E-9447-495D2F8411E4}" type="datetime1">
              <a:rPr lang="en-US" smtClean="0"/>
              <a:t>8/3/12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3F845-1450-AD48-8870-624090ECF818}" type="slidenum">
              <a:rPr lang="en-US" smtClean="0"/>
              <a:t>‹#›</a:t>
            </a:fld>
            <a:endParaRPr lang="en-US"/>
          </a:p>
        </p:txBody>
      </p:sp>
    </p:spTree>
    <p:extLst>
      <p:ext uri="{BB962C8B-B14F-4D97-AF65-F5344CB8AC3E}">
        <p14:creationId xmlns:p14="http://schemas.microsoft.com/office/powerpoint/2010/main" val="1257066576"/>
      </p:ext>
    </p:extLst>
  </p:cSld>
  <p:clrMap bg1="lt1" tx1="dk1" bg2="lt2" tx2="dk2" accent1="accent1" accent2="accent2" accent3="accent3" accent4="accent4" accent5="accent5" accent6="accent6" hlink="hlink" folHlink="folHlink"/>
  <p:sldLayoutIdLst>
    <p:sldLayoutId id="2147486259" r:id="rId1"/>
    <p:sldLayoutId id="2147486260" r:id="rId2"/>
    <p:sldLayoutId id="2147486261" r:id="rId3"/>
    <p:sldLayoutId id="2147486262" r:id="rId4"/>
    <p:sldLayoutId id="2147486263" r:id="rId5"/>
    <p:sldLayoutId id="2147486264" r:id="rId6"/>
    <p:sldLayoutId id="2147486265" r:id="rId7"/>
    <p:sldLayoutId id="2147486266" r:id="rId8"/>
    <p:sldLayoutId id="2147486267" r:id="rId9"/>
    <p:sldLayoutId id="2147486268" r:id="rId10"/>
    <p:sldLayoutId id="214748626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B4B1585D-0832-624E-9447-495D2F8411E4}" type="datetime1">
              <a:rPr lang="en-US" smtClean="0"/>
              <a:t>8/3/12</a:t>
            </a:fld>
            <a:endParaRPr lang="en-US"/>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4CD3F845-1450-AD48-8870-624090ECF81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6844" r:id="rId1"/>
    <p:sldLayoutId id="2147486845" r:id="rId2"/>
    <p:sldLayoutId id="2147486846" r:id="rId3"/>
    <p:sldLayoutId id="2147486847" r:id="rId4"/>
    <p:sldLayoutId id="2147486848" r:id="rId5"/>
    <p:sldLayoutId id="2147486849" r:id="rId6"/>
    <p:sldLayoutId id="2147486850" r:id="rId7"/>
    <p:sldLayoutId id="2147486851" r:id="rId8"/>
    <p:sldLayoutId id="2147486852" r:id="rId9"/>
    <p:sldLayoutId id="2147486853" r:id="rId10"/>
    <p:sldLayoutId id="2147486854" r:id="rId11"/>
    <p:sldLayoutId id="2147486855" r:id="rId12"/>
    <p:sldLayoutId id="2147486856" r:id="rId13"/>
    <p:sldLayoutId id="2147486857" r:id="rId14"/>
    <p:sldLayoutId id="2147486858" r:id="rId15"/>
    <p:sldLayoutId id="2147486859" r:id="rId16"/>
    <p:sldLayoutId id="2147486860" r:id="rId17"/>
    <p:sldLayoutId id="2147486861" r:id="rId18"/>
    <p:sldLayoutId id="2147486862" r:id="rId19"/>
    <p:sldLayoutId id="2147486863" r:id="rId20"/>
  </p:sldLayoutIdLst>
  <p:hf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 Id="rId3"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png"/><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www.zonetransfer.m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9996" y="1316630"/>
            <a:ext cx="4247938" cy="1908572"/>
          </a:xfrm>
        </p:spPr>
        <p:txBody>
          <a:bodyPr>
            <a:normAutofit/>
          </a:bodyPr>
          <a:lstStyle/>
          <a:p>
            <a:pPr algn="ctr"/>
            <a:r>
              <a:rPr lang="en-US" sz="3000" dirty="0" smtClean="0">
                <a:solidFill>
                  <a:srgbClr val="000000"/>
                </a:solidFill>
              </a:rPr>
              <a:t>Advancing Network Security Research </a:t>
            </a:r>
            <a:endParaRPr lang="en-US" sz="3000" dirty="0">
              <a:solidFill>
                <a:srgbClr val="000000"/>
              </a:solidFill>
            </a:endParaRPr>
          </a:p>
        </p:txBody>
      </p:sp>
      <p:sp>
        <p:nvSpPr>
          <p:cNvPr id="3" name="Subtitle 2"/>
          <p:cNvSpPr>
            <a:spLocks noGrp="1"/>
          </p:cNvSpPr>
          <p:nvPr>
            <p:ph type="subTitle" idx="1"/>
          </p:nvPr>
        </p:nvSpPr>
        <p:spPr>
          <a:xfrm>
            <a:off x="6747779" y="5190016"/>
            <a:ext cx="2212069" cy="1458579"/>
          </a:xfrm>
        </p:spPr>
        <p:txBody>
          <a:bodyPr>
            <a:normAutofit/>
          </a:bodyPr>
          <a:lstStyle/>
          <a:p>
            <a:endParaRPr lang="en-US" dirty="0" smtClean="0"/>
          </a:p>
          <a:p>
            <a:r>
              <a:rPr lang="en-US" dirty="0" smtClean="0"/>
              <a:t>Yin </a:t>
            </a:r>
            <a:r>
              <a:rPr lang="en-US" dirty="0" err="1" smtClean="0"/>
              <a:t>Minn</a:t>
            </a:r>
            <a:r>
              <a:rPr lang="en-US" dirty="0" smtClean="0"/>
              <a:t> Pa Pa </a:t>
            </a:r>
          </a:p>
          <a:p>
            <a:r>
              <a:rPr lang="en-US" dirty="0" smtClean="0"/>
              <a:t>1TC5501B</a:t>
            </a:r>
          </a:p>
          <a:p>
            <a:r>
              <a:rPr lang="en-US" dirty="0" smtClean="0"/>
              <a:t>3</a:t>
            </a:r>
            <a:r>
              <a:rPr lang="en-US" baseline="30000" dirty="0" smtClean="0"/>
              <a:t>rd</a:t>
            </a:r>
            <a:r>
              <a:rPr lang="en-US" dirty="0" smtClean="0"/>
              <a:t> August,2012(Friday)</a:t>
            </a:r>
          </a:p>
          <a:p>
            <a:r>
              <a:rPr lang="en-US" dirty="0" smtClean="0"/>
              <a:t>11:30AM-1:00PM</a:t>
            </a:r>
          </a:p>
          <a:p>
            <a:endParaRPr lang="en-US" dirty="0" smtClean="0"/>
          </a:p>
          <a:p>
            <a:endParaRPr lang="en-US" dirty="0"/>
          </a:p>
          <a:p>
            <a:endParaRPr lang="en-US" dirty="0" smtClean="0"/>
          </a:p>
        </p:txBody>
      </p:sp>
      <p:sp>
        <p:nvSpPr>
          <p:cNvPr id="4" name="Slide Number Placeholder 3"/>
          <p:cNvSpPr>
            <a:spLocks noGrp="1"/>
          </p:cNvSpPr>
          <p:nvPr>
            <p:ph type="sldNum" sz="quarter" idx="4294967295"/>
          </p:nvPr>
        </p:nvSpPr>
        <p:spPr>
          <a:xfrm>
            <a:off x="8594725" y="5648325"/>
            <a:ext cx="549275" cy="396875"/>
          </a:xfrm>
        </p:spPr>
        <p:txBody>
          <a:bodyPr/>
          <a:lstStyle/>
          <a:p>
            <a:fld id="{2754ED01-E2A0-4C1E-8E21-014B99041579}" type="slidenum">
              <a:rPr lang="en-US" smtClean="0"/>
              <a:pPr/>
              <a:t>1</a:t>
            </a:fld>
            <a:endParaRPr lang="en-US"/>
          </a:p>
        </p:txBody>
      </p:sp>
      <p:sp>
        <p:nvSpPr>
          <p:cNvPr id="5" name="Title 1"/>
          <p:cNvSpPr txBox="1">
            <a:spLocks/>
          </p:cNvSpPr>
          <p:nvPr/>
        </p:nvSpPr>
        <p:spPr>
          <a:xfrm>
            <a:off x="6931930" y="2659062"/>
            <a:ext cx="1926320" cy="1063625"/>
          </a:xfrm>
          <a:prstGeom prst="rect">
            <a:avLst/>
          </a:prstGeom>
        </p:spPr>
        <p:txBody>
          <a:bodyPr vert="horz" lIns="91440" tIns="45720" rIns="91440" bIns="45720" rtlCol="0" anchor="t" anchorCtr="0">
            <a:normAutofit fontScale="92500" lnSpcReduction="20000"/>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pPr algn="ctr"/>
            <a:r>
              <a:rPr lang="en-US" sz="4000" dirty="0" smtClean="0">
                <a:solidFill>
                  <a:srgbClr val="000000"/>
                </a:solidFill>
              </a:rPr>
              <a:t/>
            </a:r>
            <a:br>
              <a:rPr lang="en-US" sz="4000" dirty="0" smtClean="0">
                <a:solidFill>
                  <a:srgbClr val="000000"/>
                </a:solidFill>
              </a:rPr>
            </a:br>
            <a:endParaRPr lang="en-US" sz="4000" dirty="0">
              <a:solidFill>
                <a:srgbClr val="000000"/>
              </a:solidFill>
            </a:endParaRPr>
          </a:p>
        </p:txBody>
      </p:sp>
      <p:sp>
        <p:nvSpPr>
          <p:cNvPr id="6" name="Title 1"/>
          <p:cNvSpPr txBox="1">
            <a:spLocks/>
          </p:cNvSpPr>
          <p:nvPr/>
        </p:nvSpPr>
        <p:spPr>
          <a:xfrm>
            <a:off x="6931930" y="834983"/>
            <a:ext cx="1926320" cy="1063625"/>
          </a:xfrm>
          <a:prstGeom prst="rect">
            <a:avLst/>
          </a:prstGeom>
        </p:spPr>
        <p:txBody>
          <a:bodyPr vert="horz" lIns="91440" tIns="45720" rIns="91440" bIns="45720" rtlCol="0" anchor="t" anchorCtr="0">
            <a:normAutofit fontScale="92500" lnSpcReduction="20000"/>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pPr algn="ctr"/>
            <a:r>
              <a:rPr lang="en-US" sz="4000" dirty="0" smtClean="0">
                <a:solidFill>
                  <a:srgbClr val="000000"/>
                </a:solidFill>
              </a:rPr>
              <a:t/>
            </a:r>
            <a:br>
              <a:rPr lang="en-US" sz="4000" dirty="0" smtClean="0">
                <a:solidFill>
                  <a:srgbClr val="000000"/>
                </a:solidFill>
              </a:rPr>
            </a:br>
            <a:r>
              <a:rPr lang="en-US" sz="4000" dirty="0" smtClean="0">
                <a:solidFill>
                  <a:schemeClr val="tx2">
                    <a:lumMod val="25000"/>
                    <a:lumOff val="75000"/>
                  </a:schemeClr>
                </a:solidFill>
              </a:rPr>
              <a:t>DNS</a:t>
            </a:r>
            <a:endParaRPr lang="en-US" sz="4000" dirty="0">
              <a:solidFill>
                <a:schemeClr val="tx2">
                  <a:lumMod val="25000"/>
                  <a:lumOff val="75000"/>
                </a:schemeClr>
              </a:solidFill>
            </a:endParaRPr>
          </a:p>
        </p:txBody>
      </p:sp>
      <p:sp>
        <p:nvSpPr>
          <p:cNvPr id="7" name="Title 1"/>
          <p:cNvSpPr txBox="1">
            <a:spLocks/>
          </p:cNvSpPr>
          <p:nvPr/>
        </p:nvSpPr>
        <p:spPr>
          <a:xfrm>
            <a:off x="4557934" y="834983"/>
            <a:ext cx="2189845" cy="1063625"/>
          </a:xfrm>
          <a:prstGeom prst="rect">
            <a:avLst/>
          </a:prstGeom>
        </p:spPr>
        <p:txBody>
          <a:bodyPr vert="horz" lIns="91440" tIns="45720" rIns="91440" bIns="45720" rtlCol="0" anchor="t" anchorCtr="0">
            <a:normAutofit/>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r>
              <a:rPr lang="en-US" sz="4000" dirty="0" smtClean="0">
                <a:solidFill>
                  <a:srgbClr val="000000"/>
                </a:solidFill>
              </a:rPr>
              <a:t/>
            </a:r>
            <a:br>
              <a:rPr lang="en-US" sz="4000" dirty="0" smtClean="0">
                <a:solidFill>
                  <a:srgbClr val="000000"/>
                </a:solidFill>
              </a:rPr>
            </a:br>
            <a:endParaRPr lang="en-US" sz="1900" dirty="0">
              <a:solidFill>
                <a:schemeClr val="tx2">
                  <a:lumMod val="25000"/>
                  <a:lumOff val="75000"/>
                </a:schemeClr>
              </a:solidFill>
            </a:endParaRPr>
          </a:p>
        </p:txBody>
      </p:sp>
      <p:sp>
        <p:nvSpPr>
          <p:cNvPr id="8" name="Title 1"/>
          <p:cNvSpPr txBox="1">
            <a:spLocks/>
          </p:cNvSpPr>
          <p:nvPr/>
        </p:nvSpPr>
        <p:spPr>
          <a:xfrm>
            <a:off x="4716684" y="506371"/>
            <a:ext cx="2189845" cy="1063625"/>
          </a:xfrm>
          <a:prstGeom prst="rect">
            <a:avLst/>
          </a:prstGeom>
        </p:spPr>
        <p:txBody>
          <a:bodyPr vert="horz" lIns="91440" tIns="45720" rIns="91440" bIns="45720" rtlCol="0" anchor="t" anchorCtr="0">
            <a:normAutofit/>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endParaRPr lang="en-US" sz="1900" dirty="0">
              <a:solidFill>
                <a:schemeClr val="tx2">
                  <a:lumMod val="25000"/>
                  <a:lumOff val="75000"/>
                </a:schemeClr>
              </a:solidFill>
            </a:endParaRPr>
          </a:p>
        </p:txBody>
      </p:sp>
      <p:sp>
        <p:nvSpPr>
          <p:cNvPr id="9" name="Title 1"/>
          <p:cNvSpPr txBox="1">
            <a:spLocks/>
          </p:cNvSpPr>
          <p:nvPr/>
        </p:nvSpPr>
        <p:spPr>
          <a:xfrm>
            <a:off x="4557934" y="2801896"/>
            <a:ext cx="2189845" cy="1063625"/>
          </a:xfrm>
          <a:prstGeom prst="rect">
            <a:avLst/>
          </a:prstGeom>
        </p:spPr>
        <p:txBody>
          <a:bodyPr vert="horz" lIns="91440" tIns="45720" rIns="91440" bIns="45720" rtlCol="0" anchor="t" anchorCtr="0">
            <a:normAutofit fontScale="92500"/>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r>
              <a:rPr lang="en-US" sz="4000" dirty="0" smtClean="0">
                <a:solidFill>
                  <a:srgbClr val="000000"/>
                </a:solidFill>
              </a:rPr>
              <a:t/>
            </a:r>
            <a:br>
              <a:rPr lang="en-US" sz="4000" dirty="0" smtClean="0">
                <a:solidFill>
                  <a:srgbClr val="000000"/>
                </a:solidFill>
              </a:rPr>
            </a:br>
            <a:r>
              <a:rPr lang="en-US" sz="1900" dirty="0" smtClean="0">
                <a:solidFill>
                  <a:schemeClr val="tx2">
                    <a:lumMod val="25000"/>
                    <a:lumOff val="75000"/>
                  </a:schemeClr>
                </a:solidFill>
              </a:rPr>
              <a:t>Counter Measures</a:t>
            </a:r>
            <a:endParaRPr lang="en-US" sz="1900" dirty="0">
              <a:solidFill>
                <a:schemeClr val="tx2">
                  <a:lumMod val="25000"/>
                  <a:lumOff val="75000"/>
                </a:schemeClr>
              </a:solidFill>
            </a:endParaRPr>
          </a:p>
        </p:txBody>
      </p:sp>
      <p:sp>
        <p:nvSpPr>
          <p:cNvPr id="10" name="Title 1"/>
          <p:cNvSpPr txBox="1">
            <a:spLocks/>
          </p:cNvSpPr>
          <p:nvPr/>
        </p:nvSpPr>
        <p:spPr>
          <a:xfrm>
            <a:off x="4742085" y="571417"/>
            <a:ext cx="2189845" cy="1063625"/>
          </a:xfrm>
          <a:prstGeom prst="rect">
            <a:avLst/>
          </a:prstGeom>
        </p:spPr>
        <p:txBody>
          <a:bodyPr vert="horz" lIns="91440" tIns="45720" rIns="91440" bIns="45720" rtlCol="0" anchor="t" anchorCtr="0">
            <a:normAutofit/>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r>
              <a:rPr lang="en-US" sz="4000" dirty="0" smtClean="0">
                <a:solidFill>
                  <a:srgbClr val="000000"/>
                </a:solidFill>
              </a:rPr>
              <a:t/>
            </a:r>
            <a:br>
              <a:rPr lang="en-US" sz="4000" dirty="0" smtClean="0">
                <a:solidFill>
                  <a:srgbClr val="000000"/>
                </a:solidFill>
              </a:rPr>
            </a:br>
            <a:r>
              <a:rPr lang="en-US" sz="1900" dirty="0" smtClean="0">
                <a:solidFill>
                  <a:schemeClr val="tx2">
                    <a:lumMod val="25000"/>
                    <a:lumOff val="75000"/>
                  </a:schemeClr>
                </a:solidFill>
              </a:rPr>
              <a:t>Detection</a:t>
            </a:r>
            <a:endParaRPr lang="en-US" sz="1900" dirty="0">
              <a:solidFill>
                <a:schemeClr val="tx2">
                  <a:lumMod val="25000"/>
                  <a:lumOff val="75000"/>
                </a:schemeClr>
              </a:solidFill>
            </a:endParaRPr>
          </a:p>
        </p:txBody>
      </p:sp>
    </p:spTree>
    <p:extLst>
      <p:ext uri="{BB962C8B-B14F-4D97-AF65-F5344CB8AC3E}">
        <p14:creationId xmlns:p14="http://schemas.microsoft.com/office/powerpoint/2010/main" val="29894254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808" y="1755349"/>
            <a:ext cx="8572063" cy="4743178"/>
          </a:xfrm>
        </p:spPr>
        <p:txBody>
          <a:bodyPr/>
          <a:lstStyle/>
          <a:p>
            <a:endParaRPr lang="en-US" dirty="0" smtClean="0"/>
          </a:p>
          <a:p>
            <a:pPr lvl="1"/>
            <a:endParaRPr lang="en-US" dirty="0"/>
          </a:p>
        </p:txBody>
      </p:sp>
      <p:sp>
        <p:nvSpPr>
          <p:cNvPr id="2" name="Slide Number Placeholder 1"/>
          <p:cNvSpPr>
            <a:spLocks noGrp="1"/>
          </p:cNvSpPr>
          <p:nvPr>
            <p:ph type="sldNum" sz="quarter" idx="12"/>
          </p:nvPr>
        </p:nvSpPr>
        <p:spPr/>
        <p:txBody>
          <a:bodyPr/>
          <a:lstStyle/>
          <a:p>
            <a:fld id="{4CD3F845-1450-AD48-8870-624090ECF818}" type="slidenum">
              <a:rPr lang="en-US" smtClean="0"/>
              <a:t>10</a:t>
            </a:fld>
            <a:endParaRPr lang="en-US"/>
          </a:p>
        </p:txBody>
      </p:sp>
      <p:sp>
        <p:nvSpPr>
          <p:cNvPr id="6" name="Content Placeholder 2"/>
          <p:cNvSpPr txBox="1">
            <a:spLocks/>
          </p:cNvSpPr>
          <p:nvPr/>
        </p:nvSpPr>
        <p:spPr>
          <a:xfrm>
            <a:off x="373510" y="1584009"/>
            <a:ext cx="8049148" cy="4951866"/>
          </a:xfrm>
          <a:prstGeom prst="rect">
            <a:avLst/>
          </a:prstGeom>
        </p:spPr>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tx1">
                    <a:lumMod val="75000"/>
                    <a:lumOff val="25000"/>
                  </a:schemeClr>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tx1">
                    <a:lumMod val="75000"/>
                    <a:lumOff val="25000"/>
                  </a:schemeClr>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tx1">
                    <a:lumMod val="75000"/>
                    <a:lumOff val="25000"/>
                  </a:schemeClr>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tx1">
                    <a:lumMod val="75000"/>
                    <a:lumOff val="25000"/>
                  </a:schemeClr>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tx1">
                    <a:lumMod val="75000"/>
                    <a:lumOff val="25000"/>
                  </a:schemeClr>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tx1">
                    <a:lumMod val="75000"/>
                    <a:lumOff val="25000"/>
                  </a:schemeClr>
                </a:solidFill>
                <a:latin typeface="+mn-lt"/>
                <a:ea typeface="+mn-ea"/>
                <a:cs typeface="+mn-cs"/>
              </a:defRPr>
            </a:lvl9pPr>
          </a:lstStyle>
          <a:p>
            <a:pPr marL="579438" lvl="2" indent="0">
              <a:buNone/>
            </a:pPr>
            <a:endParaRPr lang="en-US" dirty="0" smtClean="0"/>
          </a:p>
          <a:p>
            <a:pPr lvl="2"/>
            <a:endParaRPr lang="en-US" dirty="0" smtClean="0"/>
          </a:p>
          <a:p>
            <a:pPr lvl="2"/>
            <a:endParaRPr lang="en-US" dirty="0" smtClean="0"/>
          </a:p>
          <a:p>
            <a:pPr marL="579438" lvl="2" indent="0">
              <a:buFont typeface="Arial" pitchFamily="34" charset="0"/>
              <a:buNone/>
            </a:pPr>
            <a:endParaRPr lang="en-US" dirty="0" smtClean="0"/>
          </a:p>
          <a:p>
            <a:pPr marL="579438" lvl="2" indent="0">
              <a:buFont typeface="Arial" pitchFamily="34" charset="0"/>
              <a:buNone/>
            </a:pPr>
            <a:endParaRPr lang="en-US" dirty="0" smtClean="0"/>
          </a:p>
        </p:txBody>
      </p:sp>
      <p:pic>
        <p:nvPicPr>
          <p:cNvPr id="8" name="Picture 7"/>
          <p:cNvPicPr/>
          <p:nvPr/>
        </p:nvPicPr>
        <p:blipFill rotWithShape="1">
          <a:blip r:embed="rId2">
            <a:extLst>
              <a:ext uri="{28A0092B-C50C-407E-A947-70E740481C1C}">
                <a14:useLocalDpi xmlns:a14="http://schemas.microsoft.com/office/drawing/2010/main" val="0"/>
              </a:ext>
            </a:extLst>
          </a:blip>
          <a:srcRect b="48089"/>
          <a:stretch/>
        </p:blipFill>
        <p:spPr>
          <a:xfrm>
            <a:off x="0" y="1584009"/>
            <a:ext cx="6034624" cy="1879349"/>
          </a:xfrm>
          <a:prstGeom prst="rect">
            <a:avLst/>
          </a:prstGeom>
        </p:spPr>
      </p:pic>
      <p:sp>
        <p:nvSpPr>
          <p:cNvPr id="5" name="TextBox 4"/>
          <p:cNvSpPr txBox="1"/>
          <p:nvPr/>
        </p:nvSpPr>
        <p:spPr>
          <a:xfrm>
            <a:off x="6246116" y="666203"/>
            <a:ext cx="2520275" cy="2585323"/>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dirty="0" smtClean="0"/>
              <a:t>TLD investigation Steps </a:t>
            </a:r>
            <a:endParaRPr lang="en-US" dirty="0"/>
          </a:p>
          <a:p>
            <a:r>
              <a:rPr lang="en-US" dirty="0" smtClean="0"/>
              <a:t>1.TLD list </a:t>
            </a:r>
          </a:p>
          <a:p>
            <a:endParaRPr lang="en-US" dirty="0" smtClean="0"/>
          </a:p>
          <a:p>
            <a:r>
              <a:rPr lang="en-US" dirty="0" smtClean="0"/>
              <a:t>2.Query NS </a:t>
            </a:r>
          </a:p>
          <a:p>
            <a:r>
              <a:rPr lang="en-US" dirty="0" smtClean="0"/>
              <a:t>3.Query A</a:t>
            </a:r>
          </a:p>
          <a:p>
            <a:r>
              <a:rPr lang="en-US" dirty="0" smtClean="0"/>
              <a:t>4.Query SOA</a:t>
            </a:r>
          </a:p>
          <a:p>
            <a:r>
              <a:rPr lang="en-US" dirty="0" smtClean="0"/>
              <a:t>5.Authority Check</a:t>
            </a:r>
          </a:p>
          <a:p>
            <a:endParaRPr lang="en-US" dirty="0" smtClean="0"/>
          </a:p>
          <a:p>
            <a:r>
              <a:rPr lang="en-US" dirty="0"/>
              <a:t>6</a:t>
            </a:r>
            <a:r>
              <a:rPr lang="en-US" dirty="0" smtClean="0"/>
              <a:t>.Check AXFR</a:t>
            </a:r>
          </a:p>
        </p:txBody>
      </p:sp>
      <p:sp>
        <p:nvSpPr>
          <p:cNvPr id="7" name="TextBox 6"/>
          <p:cNvSpPr txBox="1"/>
          <p:nvPr/>
        </p:nvSpPr>
        <p:spPr>
          <a:xfrm>
            <a:off x="522505" y="5529795"/>
            <a:ext cx="3159026" cy="461665"/>
          </a:xfrm>
          <a:prstGeom prst="rect">
            <a:avLst/>
          </a:prstGeom>
          <a:noFill/>
        </p:spPr>
        <p:txBody>
          <a:bodyPr wrap="square" rtlCol="0">
            <a:spAutoFit/>
          </a:bodyPr>
          <a:lstStyle/>
          <a:p>
            <a:r>
              <a:rPr lang="en-US" sz="2400" dirty="0" smtClean="0"/>
              <a:t>Perl </a:t>
            </a:r>
            <a:r>
              <a:rPr lang="en-US" sz="2400" dirty="0" err="1" smtClean="0"/>
              <a:t>Net:DNS</a:t>
            </a:r>
            <a:r>
              <a:rPr lang="en-US" sz="2400" dirty="0" smtClean="0"/>
              <a:t> Modules</a:t>
            </a:r>
            <a:endParaRPr lang="en-US" sz="2400" dirty="0"/>
          </a:p>
        </p:txBody>
      </p:sp>
      <p:sp>
        <p:nvSpPr>
          <p:cNvPr id="9" name="Rectangle 8"/>
          <p:cNvSpPr/>
          <p:nvPr/>
        </p:nvSpPr>
        <p:spPr>
          <a:xfrm>
            <a:off x="6350596" y="3411634"/>
            <a:ext cx="2415796" cy="341632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dirty="0"/>
              <a:t>SLD Investigation Steps </a:t>
            </a:r>
          </a:p>
          <a:p>
            <a:endParaRPr lang="en-US" dirty="0"/>
          </a:p>
          <a:p>
            <a:r>
              <a:rPr lang="en-US" dirty="0"/>
              <a:t>1Google </a:t>
            </a:r>
            <a:r>
              <a:rPr lang="en-US" dirty="0" smtClean="0"/>
              <a:t>Approach</a:t>
            </a:r>
          </a:p>
          <a:p>
            <a:endParaRPr lang="en-US" dirty="0"/>
          </a:p>
          <a:p>
            <a:r>
              <a:rPr lang="en-US" dirty="0" smtClean="0"/>
              <a:t> </a:t>
            </a:r>
            <a:r>
              <a:rPr lang="en-US" dirty="0"/>
              <a:t>2.Generate </a:t>
            </a:r>
            <a:r>
              <a:rPr lang="en-US" dirty="0" smtClean="0"/>
              <a:t>SLD</a:t>
            </a:r>
          </a:p>
          <a:p>
            <a:endParaRPr lang="en-US" dirty="0"/>
          </a:p>
          <a:p>
            <a:r>
              <a:rPr lang="en-US" dirty="0"/>
              <a:t>3.Query NS</a:t>
            </a:r>
          </a:p>
          <a:p>
            <a:r>
              <a:rPr lang="en-US" dirty="0"/>
              <a:t>4.Query A</a:t>
            </a:r>
          </a:p>
          <a:p>
            <a:r>
              <a:rPr lang="en-US" dirty="0"/>
              <a:t>5.Query SOA</a:t>
            </a:r>
          </a:p>
          <a:p>
            <a:r>
              <a:rPr lang="en-US" dirty="0"/>
              <a:t>6.Authority </a:t>
            </a:r>
            <a:r>
              <a:rPr lang="en-US" dirty="0" smtClean="0"/>
              <a:t>Check</a:t>
            </a:r>
          </a:p>
          <a:p>
            <a:endParaRPr lang="en-US" dirty="0" smtClean="0"/>
          </a:p>
          <a:p>
            <a:r>
              <a:rPr lang="en-US" dirty="0" smtClean="0"/>
              <a:t>7</a:t>
            </a:r>
            <a:r>
              <a:rPr lang="en-US" dirty="0"/>
              <a:t>.Check AXFR</a:t>
            </a:r>
          </a:p>
        </p:txBody>
      </p:sp>
      <p:pic>
        <p:nvPicPr>
          <p:cNvPr id="10" name="Picture 9"/>
          <p:cNvPicPr/>
          <p:nvPr/>
        </p:nvPicPr>
        <p:blipFill rotWithShape="1">
          <a:blip r:embed="rId2">
            <a:extLst>
              <a:ext uri="{28A0092B-C50C-407E-A947-70E740481C1C}">
                <a14:useLocalDpi xmlns:a14="http://schemas.microsoft.com/office/drawing/2010/main" val="0"/>
              </a:ext>
            </a:extLst>
          </a:blip>
          <a:srcRect t="50000"/>
          <a:stretch/>
        </p:blipFill>
        <p:spPr>
          <a:xfrm>
            <a:off x="131901" y="4351903"/>
            <a:ext cx="6034624" cy="1810172"/>
          </a:xfrm>
          <a:prstGeom prst="rect">
            <a:avLst/>
          </a:prstGeom>
        </p:spPr>
      </p:pic>
      <p:sp>
        <p:nvSpPr>
          <p:cNvPr id="12" name="Rectangle 11"/>
          <p:cNvSpPr/>
          <p:nvPr/>
        </p:nvSpPr>
        <p:spPr>
          <a:xfrm>
            <a:off x="6246116" y="1584009"/>
            <a:ext cx="1945288" cy="1103057"/>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Rectangle 12"/>
          <p:cNvSpPr/>
          <p:nvPr/>
        </p:nvSpPr>
        <p:spPr>
          <a:xfrm>
            <a:off x="6232844" y="2852717"/>
            <a:ext cx="1945288" cy="410064"/>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ectangle 13"/>
          <p:cNvSpPr/>
          <p:nvPr/>
        </p:nvSpPr>
        <p:spPr>
          <a:xfrm>
            <a:off x="6398516" y="3873994"/>
            <a:ext cx="1945288" cy="551529"/>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Rectangle 14"/>
          <p:cNvSpPr/>
          <p:nvPr/>
        </p:nvSpPr>
        <p:spPr>
          <a:xfrm>
            <a:off x="6350596" y="4425523"/>
            <a:ext cx="1993208" cy="551529"/>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ectangle 15"/>
          <p:cNvSpPr/>
          <p:nvPr/>
        </p:nvSpPr>
        <p:spPr>
          <a:xfrm>
            <a:off x="6361697" y="5037427"/>
            <a:ext cx="1945288" cy="1226898"/>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p:cNvSpPr/>
          <p:nvPr/>
        </p:nvSpPr>
        <p:spPr>
          <a:xfrm>
            <a:off x="6366833" y="6474960"/>
            <a:ext cx="1945288" cy="254650"/>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19" name="Group 18"/>
          <p:cNvGrpSpPr/>
          <p:nvPr/>
        </p:nvGrpSpPr>
        <p:grpSpPr>
          <a:xfrm>
            <a:off x="142990" y="172718"/>
            <a:ext cx="635496" cy="907851"/>
            <a:chOff x="1" y="789887"/>
            <a:chExt cx="635496" cy="907851"/>
          </a:xfrm>
        </p:grpSpPr>
        <p:sp>
          <p:nvSpPr>
            <p:cNvPr id="20" name="Chevron 19"/>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21"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22" name="Group 21"/>
          <p:cNvGrpSpPr/>
          <p:nvPr/>
        </p:nvGrpSpPr>
        <p:grpSpPr>
          <a:xfrm>
            <a:off x="778485" y="109500"/>
            <a:ext cx="8365515" cy="556703"/>
            <a:chOff x="635496" y="708264"/>
            <a:chExt cx="5460503" cy="671727"/>
          </a:xfrm>
        </p:grpSpPr>
        <p:sp>
          <p:nvSpPr>
            <p:cNvPr id="23" name="Round Same Side Corner Rectangle 22"/>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4" name="Round Same Side Corner Rectangle 6"/>
            <p:cNvSpPr/>
            <p:nvPr/>
          </p:nvSpPr>
          <p:spPr>
            <a:xfrm>
              <a:off x="635496" y="70826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 )</a:t>
              </a:r>
              <a:endParaRPr lang="en-US" sz="2700" kern="1200" dirty="0"/>
            </a:p>
          </p:txBody>
        </p:sp>
      </p:grpSp>
      <p:sp>
        <p:nvSpPr>
          <p:cNvPr id="25" name="Content Placeholder 2"/>
          <p:cNvSpPr txBox="1">
            <a:spLocks/>
          </p:cNvSpPr>
          <p:nvPr/>
        </p:nvSpPr>
        <p:spPr>
          <a:xfrm>
            <a:off x="778485" y="822900"/>
            <a:ext cx="8229600" cy="42480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smtClean="0"/>
              <a:t>Methodology</a:t>
            </a:r>
            <a:endParaRPr lang="en-US" sz="2400" dirty="0"/>
          </a:p>
        </p:txBody>
      </p:sp>
      <p:sp>
        <p:nvSpPr>
          <p:cNvPr id="26" name="Rectangle 25"/>
          <p:cNvSpPr/>
          <p:nvPr/>
        </p:nvSpPr>
        <p:spPr>
          <a:xfrm>
            <a:off x="151544" y="4945402"/>
            <a:ext cx="626942" cy="584393"/>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148980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11</a:t>
            </a:fld>
            <a:endParaRPr lang="en-US"/>
          </a:p>
        </p:txBody>
      </p:sp>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a:t>
              </a:r>
              <a:endParaRPr lang="en-US" sz="2700" kern="1200" dirty="0"/>
            </a:p>
          </p:txBody>
        </p:sp>
      </p:grpSp>
      <p:sp>
        <p:nvSpPr>
          <p:cNvPr id="11" name="Content Placeholder 2"/>
          <p:cNvSpPr>
            <a:spLocks noGrp="1"/>
          </p:cNvSpPr>
          <p:nvPr>
            <p:ph idx="1"/>
          </p:nvPr>
        </p:nvSpPr>
        <p:spPr>
          <a:xfrm>
            <a:off x="778485" y="1154190"/>
            <a:ext cx="8229600" cy="424808"/>
          </a:xfrm>
        </p:spPr>
        <p:txBody>
          <a:bodyPr>
            <a:normAutofit lnSpcReduction="10000"/>
          </a:bodyPr>
          <a:lstStyle/>
          <a:p>
            <a:r>
              <a:rPr lang="en-US" sz="2400" dirty="0" smtClean="0"/>
              <a:t>Results( Both TLD and SLD layers )</a:t>
            </a:r>
            <a:endParaRPr lang="en-US" sz="2400" dirty="0"/>
          </a:p>
        </p:txBody>
      </p:sp>
      <p:graphicFrame>
        <p:nvGraphicFramePr>
          <p:cNvPr id="12" name="Table 11"/>
          <p:cNvGraphicFramePr>
            <a:graphicFrameLocks noGrp="1"/>
          </p:cNvGraphicFramePr>
          <p:nvPr>
            <p:extLst>
              <p:ext uri="{D42A27DB-BD31-4B8C-83A1-F6EECF244321}">
                <p14:modId xmlns:p14="http://schemas.microsoft.com/office/powerpoint/2010/main" val="3615588288"/>
              </p:ext>
            </p:extLst>
          </p:nvPr>
        </p:nvGraphicFramePr>
        <p:xfrm>
          <a:off x="244474" y="1968300"/>
          <a:ext cx="8763610" cy="2630871"/>
        </p:xfrm>
        <a:graphic>
          <a:graphicData uri="http://schemas.openxmlformats.org/drawingml/2006/table">
            <a:tbl>
              <a:tblPr firstRow="1" bandRow="1">
                <a:tableStyleId>{EB9631B5-78F2-41C9-869B-9F39066F8104}</a:tableStyleId>
              </a:tblPr>
              <a:tblGrid>
                <a:gridCol w="1044492"/>
                <a:gridCol w="1205035"/>
                <a:gridCol w="1477550"/>
                <a:gridCol w="447097"/>
                <a:gridCol w="1126023"/>
                <a:gridCol w="1506884"/>
                <a:gridCol w="1490325"/>
                <a:gridCol w="466204"/>
              </a:tblGrid>
              <a:tr h="1029471">
                <a:tc>
                  <a:txBody>
                    <a:bodyPr/>
                    <a:lstStyle/>
                    <a:p>
                      <a:pPr algn="ctr"/>
                      <a:r>
                        <a:rPr lang="en-US" dirty="0" smtClean="0"/>
                        <a:t>Level</a:t>
                      </a:r>
                      <a:endParaRPr lang="en-US" dirty="0"/>
                    </a:p>
                  </a:txBody>
                  <a:tcPr/>
                </a:tc>
                <a:tc>
                  <a:txBody>
                    <a:bodyPr/>
                    <a:lstStyle/>
                    <a:p>
                      <a:pPr algn="ctr"/>
                      <a:r>
                        <a:rPr lang="en-US" dirty="0" smtClean="0"/>
                        <a:t>Domains</a:t>
                      </a:r>
                      <a:endParaRPr lang="en-US" dirty="0"/>
                    </a:p>
                  </a:txBody>
                  <a:tcPr/>
                </a:tc>
                <a:tc>
                  <a:txBody>
                    <a:bodyPr/>
                    <a:lstStyle/>
                    <a:p>
                      <a:pPr algn="ctr"/>
                      <a:r>
                        <a:rPr lang="en-US" dirty="0" smtClean="0"/>
                        <a:t>Vulnerable</a:t>
                      </a:r>
                      <a:r>
                        <a:rPr lang="en-US" baseline="0" dirty="0" smtClean="0"/>
                        <a:t> </a:t>
                      </a:r>
                      <a:endParaRPr lang="en-US" dirty="0"/>
                    </a:p>
                  </a:txBody>
                  <a:tcPr/>
                </a:tc>
                <a:tc>
                  <a:txBody>
                    <a:bodyPr/>
                    <a:lstStyle/>
                    <a:p>
                      <a:pPr algn="ctr"/>
                      <a:r>
                        <a:rPr lang="en-US" dirty="0" smtClean="0"/>
                        <a:t>%</a:t>
                      </a:r>
                      <a:endParaRPr lang="en-US" dirty="0"/>
                    </a:p>
                  </a:txBody>
                  <a:tcPr/>
                </a:tc>
                <a:tc>
                  <a:txBody>
                    <a:bodyPr/>
                    <a:lstStyle/>
                    <a:p>
                      <a:pPr algn="ctr"/>
                      <a:r>
                        <a:rPr lang="en-US" dirty="0" smtClean="0"/>
                        <a:t>Name</a:t>
                      </a:r>
                      <a:r>
                        <a:rPr lang="en-US" baseline="0" dirty="0" smtClean="0"/>
                        <a:t> </a:t>
                      </a:r>
                    </a:p>
                    <a:p>
                      <a:pPr algn="ctr"/>
                      <a:r>
                        <a:rPr lang="en-US" baseline="0" dirty="0" smtClean="0"/>
                        <a:t>Servers</a:t>
                      </a:r>
                      <a:endParaRPr lang="en-US" dirty="0"/>
                    </a:p>
                  </a:txBody>
                  <a:tcPr/>
                </a:tc>
                <a:tc>
                  <a:txBody>
                    <a:bodyPr/>
                    <a:lstStyle/>
                    <a:p>
                      <a:pPr algn="ctr"/>
                      <a:r>
                        <a:rPr lang="en-US" sz="1600" dirty="0" smtClean="0"/>
                        <a:t>Misconfigure</a:t>
                      </a:r>
                    </a:p>
                    <a:p>
                      <a:pPr algn="ctr"/>
                      <a:r>
                        <a:rPr lang="en-US" sz="1600" dirty="0" smtClean="0"/>
                        <a:t>Name</a:t>
                      </a:r>
                      <a:r>
                        <a:rPr lang="en-US" sz="1600" baseline="0" dirty="0" smtClean="0"/>
                        <a:t> Server</a:t>
                      </a:r>
                    </a:p>
                    <a:p>
                      <a:pPr algn="ctr"/>
                      <a:r>
                        <a:rPr lang="en-US" sz="1600" baseline="0" dirty="0" smtClean="0"/>
                        <a:t>(by domain)</a:t>
                      </a:r>
                      <a:endParaRPr lang="en-US" sz="1600" dirty="0"/>
                    </a:p>
                  </a:txBody>
                  <a:tcPr/>
                </a:tc>
                <a:tc>
                  <a:txBody>
                    <a:bodyPr/>
                    <a:lstStyle/>
                    <a:p>
                      <a:pPr algn="ctr"/>
                      <a:r>
                        <a:rPr lang="en-US" sz="1600" dirty="0" smtClean="0"/>
                        <a:t>Misconfigure</a:t>
                      </a:r>
                    </a:p>
                    <a:p>
                      <a:pPr algn="ctr"/>
                      <a:r>
                        <a:rPr lang="en-US" sz="1600" dirty="0" smtClean="0"/>
                        <a:t>Name</a:t>
                      </a:r>
                      <a:r>
                        <a:rPr lang="en-US" sz="1600" baseline="0" dirty="0" smtClean="0"/>
                        <a:t> Server</a:t>
                      </a:r>
                    </a:p>
                    <a:p>
                      <a:pPr algn="ctr"/>
                      <a:r>
                        <a:rPr lang="en-US" sz="1600" baseline="0" dirty="0" smtClean="0"/>
                        <a:t>(by IP)</a:t>
                      </a:r>
                      <a:endParaRPr lang="en-US" sz="1600" dirty="0"/>
                    </a:p>
                  </a:txBody>
                  <a:tcPr/>
                </a:tc>
                <a:tc>
                  <a:txBody>
                    <a:bodyPr/>
                    <a:lstStyle/>
                    <a:p>
                      <a:pPr algn="ctr"/>
                      <a:r>
                        <a:rPr lang="en-US" dirty="0" smtClean="0"/>
                        <a:t>%</a:t>
                      </a:r>
                      <a:endParaRPr lang="en-US" dirty="0"/>
                    </a:p>
                  </a:txBody>
                  <a:tcPr/>
                </a:tc>
              </a:tr>
              <a:tr h="800700">
                <a:tc>
                  <a:txBody>
                    <a:bodyPr/>
                    <a:lstStyle/>
                    <a:p>
                      <a:pPr algn="ctr"/>
                      <a:r>
                        <a:rPr lang="en-US" dirty="0" smtClean="0"/>
                        <a:t>Top-level</a:t>
                      </a:r>
                      <a:endParaRPr lang="en-US" dirty="0"/>
                    </a:p>
                  </a:txBody>
                  <a:tcPr/>
                </a:tc>
                <a:tc>
                  <a:txBody>
                    <a:bodyPr/>
                    <a:lstStyle/>
                    <a:p>
                      <a:pPr algn="ctr"/>
                      <a:r>
                        <a:rPr lang="en-US" dirty="0" smtClean="0"/>
                        <a:t>314</a:t>
                      </a:r>
                      <a:endParaRPr lang="en-US" dirty="0"/>
                    </a:p>
                  </a:txBody>
                  <a:tcPr/>
                </a:tc>
                <a:tc>
                  <a:txBody>
                    <a:bodyPr/>
                    <a:lstStyle/>
                    <a:p>
                      <a:pPr algn="ctr"/>
                      <a:r>
                        <a:rPr lang="en-US" dirty="0" smtClean="0"/>
                        <a:t>53</a:t>
                      </a:r>
                      <a:endParaRPr lang="en-US" dirty="0"/>
                    </a:p>
                  </a:txBody>
                  <a:tcPr/>
                </a:tc>
                <a:tc>
                  <a:txBody>
                    <a:bodyPr/>
                    <a:lstStyle/>
                    <a:p>
                      <a:pPr algn="ctr"/>
                      <a:r>
                        <a:rPr lang="en-US" dirty="0" smtClean="0"/>
                        <a:t>17</a:t>
                      </a:r>
                      <a:endParaRPr lang="en-US" dirty="0"/>
                    </a:p>
                  </a:txBody>
                  <a:tcPr/>
                </a:tc>
                <a:tc>
                  <a:txBody>
                    <a:bodyPr/>
                    <a:lstStyle/>
                    <a:p>
                      <a:pPr algn="ctr"/>
                      <a:r>
                        <a:rPr lang="en-US" dirty="0" smtClean="0"/>
                        <a:t>1,284</a:t>
                      </a:r>
                      <a:endParaRPr lang="en-US" dirty="0"/>
                    </a:p>
                  </a:txBody>
                  <a:tcPr/>
                </a:tc>
                <a:tc>
                  <a:txBody>
                    <a:bodyPr/>
                    <a:lstStyle/>
                    <a:p>
                      <a:pPr algn="ctr"/>
                      <a:r>
                        <a:rPr lang="en-US" dirty="0" smtClean="0"/>
                        <a:t>84</a:t>
                      </a:r>
                      <a:endParaRPr lang="en-US" dirty="0"/>
                    </a:p>
                  </a:txBody>
                  <a:tcPr/>
                </a:tc>
                <a:tc>
                  <a:txBody>
                    <a:bodyPr/>
                    <a:lstStyle/>
                    <a:p>
                      <a:pPr algn="ctr"/>
                      <a:r>
                        <a:rPr lang="en-US" dirty="0" smtClean="0"/>
                        <a:t>82</a:t>
                      </a:r>
                      <a:endParaRPr lang="en-US" dirty="0"/>
                    </a:p>
                  </a:txBody>
                  <a:tcPr/>
                </a:tc>
                <a:tc>
                  <a:txBody>
                    <a:bodyPr/>
                    <a:lstStyle/>
                    <a:p>
                      <a:pPr algn="ctr"/>
                      <a:r>
                        <a:rPr lang="en-US" dirty="0" smtClean="0"/>
                        <a:t>7</a:t>
                      </a:r>
                      <a:endParaRPr lang="en-US" dirty="0">
                        <a:solidFill>
                          <a:srgbClr val="FF0000"/>
                        </a:solidFill>
                      </a:endParaRPr>
                    </a:p>
                  </a:txBody>
                  <a:tcPr/>
                </a:tc>
              </a:tr>
              <a:tr h="800700">
                <a:tc>
                  <a:txBody>
                    <a:bodyPr/>
                    <a:lstStyle/>
                    <a:p>
                      <a:pPr algn="ctr"/>
                      <a:r>
                        <a:rPr lang="en-US" dirty="0" smtClean="0"/>
                        <a:t>Second </a:t>
                      </a:r>
                    </a:p>
                    <a:p>
                      <a:pPr algn="ctr"/>
                      <a:r>
                        <a:rPr lang="en-US" dirty="0" smtClean="0"/>
                        <a:t>Level</a:t>
                      </a:r>
                      <a:endParaRPr lang="en-US" dirty="0"/>
                    </a:p>
                  </a:txBody>
                  <a:tcPr/>
                </a:tc>
                <a:tc>
                  <a:txBody>
                    <a:bodyPr/>
                    <a:lstStyle/>
                    <a:p>
                      <a:pPr algn="ctr"/>
                      <a:r>
                        <a:rPr lang="en-US" dirty="0" smtClean="0"/>
                        <a:t>34,164</a:t>
                      </a:r>
                      <a:endParaRPr lang="en-US" dirty="0"/>
                    </a:p>
                  </a:txBody>
                  <a:tcPr/>
                </a:tc>
                <a:tc>
                  <a:txBody>
                    <a:bodyPr/>
                    <a:lstStyle/>
                    <a:p>
                      <a:pPr algn="ctr"/>
                      <a:r>
                        <a:rPr lang="en-US" dirty="0" smtClean="0"/>
                        <a:t>6,234</a:t>
                      </a:r>
                      <a:endParaRPr lang="en-US" dirty="0"/>
                    </a:p>
                  </a:txBody>
                  <a:tcPr/>
                </a:tc>
                <a:tc>
                  <a:txBody>
                    <a:bodyPr/>
                    <a:lstStyle/>
                    <a:p>
                      <a:pPr algn="ctr"/>
                      <a:r>
                        <a:rPr lang="en-US" dirty="0" smtClean="0"/>
                        <a:t>18</a:t>
                      </a:r>
                      <a:endParaRPr lang="en-US" dirty="0"/>
                    </a:p>
                  </a:txBody>
                  <a:tcPr/>
                </a:tc>
                <a:tc>
                  <a:txBody>
                    <a:bodyPr/>
                    <a:lstStyle/>
                    <a:p>
                      <a:pPr algn="ctr"/>
                      <a:r>
                        <a:rPr lang="en-US" dirty="0" smtClean="0"/>
                        <a:t>46,416</a:t>
                      </a:r>
                      <a:endParaRPr lang="en-US" dirty="0"/>
                    </a:p>
                  </a:txBody>
                  <a:tcPr/>
                </a:tc>
                <a:tc>
                  <a:txBody>
                    <a:bodyPr/>
                    <a:lstStyle/>
                    <a:p>
                      <a:pPr algn="ctr"/>
                      <a:r>
                        <a:rPr lang="en-US" dirty="0" smtClean="0"/>
                        <a:t>5,394</a:t>
                      </a:r>
                      <a:endParaRPr lang="en-US" dirty="0"/>
                    </a:p>
                  </a:txBody>
                  <a:tcPr/>
                </a:tc>
                <a:tc>
                  <a:txBody>
                    <a:bodyPr/>
                    <a:lstStyle/>
                    <a:p>
                      <a:pPr algn="ctr"/>
                      <a:r>
                        <a:rPr lang="en-US" dirty="0" smtClean="0"/>
                        <a:t>4,973</a:t>
                      </a:r>
                      <a:endParaRPr lang="en-US" dirty="0"/>
                    </a:p>
                  </a:txBody>
                  <a:tcPr/>
                </a:tc>
                <a:tc>
                  <a:txBody>
                    <a:bodyPr/>
                    <a:lstStyle/>
                    <a:p>
                      <a:pPr algn="ctr"/>
                      <a:r>
                        <a:rPr lang="en-US" dirty="0" smtClean="0"/>
                        <a:t>12</a:t>
                      </a:r>
                      <a:endParaRPr lang="en-US" dirty="0">
                        <a:solidFill>
                          <a:srgbClr val="FF0000"/>
                        </a:solidFill>
                      </a:endParaRPr>
                    </a:p>
                  </a:txBody>
                  <a:tcPr/>
                </a:tc>
              </a:tr>
            </a:tbl>
          </a:graphicData>
        </a:graphic>
      </p:graphicFrame>
    </p:spTree>
    <p:extLst>
      <p:ext uri="{BB962C8B-B14F-4D97-AF65-F5344CB8AC3E}">
        <p14:creationId xmlns:p14="http://schemas.microsoft.com/office/powerpoint/2010/main" val="291252599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12</a:t>
            </a:fld>
            <a:endParaRPr lang="en-US"/>
          </a:p>
        </p:txBody>
      </p:sp>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a:t>
              </a:r>
              <a:endParaRPr lang="en-US" sz="2700" kern="1200" dirty="0"/>
            </a:p>
          </p:txBody>
        </p:sp>
      </p:grpSp>
      <p:sp>
        <p:nvSpPr>
          <p:cNvPr id="11" name="Content Placeholder 2"/>
          <p:cNvSpPr>
            <a:spLocks noGrp="1"/>
          </p:cNvSpPr>
          <p:nvPr>
            <p:ph idx="1"/>
          </p:nvPr>
        </p:nvSpPr>
        <p:spPr>
          <a:xfrm>
            <a:off x="778485" y="879614"/>
            <a:ext cx="8229600" cy="424808"/>
          </a:xfrm>
        </p:spPr>
        <p:txBody>
          <a:bodyPr>
            <a:normAutofit lnSpcReduction="10000"/>
          </a:bodyPr>
          <a:lstStyle/>
          <a:p>
            <a:r>
              <a:rPr lang="en-US" sz="2400" dirty="0" smtClean="0"/>
              <a:t>Results( Top-Layer -</a:t>
            </a:r>
            <a:r>
              <a:rPr lang="en-US" sz="2400" dirty="0" err="1" smtClean="0"/>
              <a:t>ccTLDs</a:t>
            </a:r>
            <a:r>
              <a:rPr lang="en-US" sz="2400" dirty="0" smtClean="0"/>
              <a:t>)</a:t>
            </a:r>
            <a:endParaRPr lang="en-US" sz="2400" dirty="0"/>
          </a:p>
        </p:txBody>
      </p:sp>
      <p:sp>
        <p:nvSpPr>
          <p:cNvPr id="12" name="Rectangle 11"/>
          <p:cNvSpPr/>
          <p:nvPr/>
        </p:nvSpPr>
        <p:spPr>
          <a:xfrm>
            <a:off x="21342" y="4965024"/>
            <a:ext cx="9348140" cy="1754327"/>
          </a:xfrm>
          <a:prstGeom prst="rect">
            <a:avLst/>
          </a:prstGeom>
        </p:spPr>
        <p:txBody>
          <a:bodyPr wrap="square">
            <a:spAutoFit/>
          </a:bodyPr>
          <a:lstStyle/>
          <a:p>
            <a:pPr marL="285750" indent="-285750">
              <a:buFont typeface="Wingdings" charset="2"/>
              <a:buChar char="§"/>
            </a:pPr>
            <a:r>
              <a:rPr lang="en-US" dirty="0"/>
              <a:t>Top-level domains that allow zone transfer to anyone for their domains are:</a:t>
            </a:r>
          </a:p>
          <a:p>
            <a:pPr marL="742950" lvl="1" indent="-285750">
              <a:buFont typeface="Wingdings" charset="2"/>
              <a:buChar char="§"/>
            </a:pPr>
            <a:r>
              <a:rPr lang="en-US" dirty="0"/>
              <a:t> [AERO. AN. AO. ARPA. AW. BB. BD. BI. BM. BV. CI. CR. CW. CY. DO. ER. ET. FO. GD. GE. GP. GQ. GT. GY. INT. IQ. KM. KW. MC. MG. ML. MO. MP. MW. NI. NP. PF. PG. PK. PW. SC. SJ. SL. SV. TC. TJ. TO. UK. VG. XN--FZC2C9E2C. XN--XKC2AL3HYE2A. XN--YGBI2AMMX. YE.</a:t>
            </a:r>
            <a:r>
              <a:rPr lang="en-US" dirty="0" smtClean="0"/>
              <a:t>]</a:t>
            </a:r>
          </a:p>
          <a:p>
            <a:pPr marL="742950" lvl="1" indent="-285750">
              <a:buFont typeface="Wingdings" charset="2"/>
              <a:buChar char="§"/>
            </a:pPr>
            <a:r>
              <a:rPr lang="en-US" dirty="0" smtClean="0">
                <a:solidFill>
                  <a:srgbClr val="FF0000"/>
                </a:solidFill>
              </a:rPr>
              <a:t> </a:t>
            </a:r>
            <a:r>
              <a:rPr lang="en-US" dirty="0">
                <a:solidFill>
                  <a:srgbClr val="FF0000"/>
                </a:solidFill>
              </a:rPr>
              <a:t>( As of July 15 ,2012 )</a:t>
            </a:r>
          </a:p>
          <a:p>
            <a:pPr marL="285750" indent="-285750">
              <a:buFont typeface="Wingdings" charset="2"/>
              <a:buChar char="§"/>
            </a:pPr>
            <a:r>
              <a:rPr lang="en-US" dirty="0"/>
              <a:t>9 top-level domains (.</a:t>
            </a:r>
            <a:r>
              <a:rPr lang="en-US" dirty="0" err="1"/>
              <a:t>bv</a:t>
            </a:r>
            <a:r>
              <a:rPr lang="en-US" dirty="0"/>
              <a:t>,.</a:t>
            </a:r>
            <a:r>
              <a:rPr lang="en-US" dirty="0" err="1"/>
              <a:t>cs</a:t>
            </a:r>
            <a:r>
              <a:rPr lang="en-US" dirty="0"/>
              <a:t>,.</a:t>
            </a:r>
            <a:r>
              <a:rPr lang="en-US" dirty="0" err="1"/>
              <a:t>dd</a:t>
            </a:r>
            <a:r>
              <a:rPr lang="en-US" dirty="0"/>
              <a:t>,.eh,.</a:t>
            </a:r>
            <a:r>
              <a:rPr lang="en-US" dirty="0" err="1"/>
              <a:t>gb</a:t>
            </a:r>
            <a:r>
              <a:rPr lang="en-US" dirty="0"/>
              <a:t>,.pw,.</a:t>
            </a:r>
            <a:r>
              <a:rPr lang="en-US" dirty="0" err="1"/>
              <a:t>sj</a:t>
            </a:r>
            <a:r>
              <a:rPr lang="en-US" dirty="0"/>
              <a:t>,.</a:t>
            </a:r>
            <a:r>
              <a:rPr lang="en-US" dirty="0" err="1"/>
              <a:t>ss</a:t>
            </a:r>
            <a:r>
              <a:rPr lang="en-US" dirty="0"/>
              <a:t>,.</a:t>
            </a:r>
            <a:r>
              <a:rPr lang="en-US" dirty="0" err="1"/>
              <a:t>yn</a:t>
            </a:r>
            <a:r>
              <a:rPr lang="en-US" dirty="0"/>
              <a:t>) are not currently in active. </a:t>
            </a:r>
          </a:p>
        </p:txBody>
      </p:sp>
      <p:pic>
        <p:nvPicPr>
          <p:cNvPr id="13" name="Picture 12"/>
          <p:cNvPicPr/>
          <p:nvPr/>
        </p:nvPicPr>
        <p:blipFill>
          <a:blip r:embed="rId2">
            <a:extLst>
              <a:ext uri="{28A0092B-C50C-407E-A947-70E740481C1C}">
                <a14:useLocalDpi xmlns:a14="http://schemas.microsoft.com/office/drawing/2010/main" val="0"/>
              </a:ext>
            </a:extLst>
          </a:blip>
          <a:stretch>
            <a:fillRect/>
          </a:stretch>
        </p:blipFill>
        <p:spPr>
          <a:xfrm>
            <a:off x="961172" y="1390227"/>
            <a:ext cx="7346094" cy="3517844"/>
          </a:xfrm>
          <a:prstGeom prst="rect">
            <a:avLst/>
          </a:prstGeom>
        </p:spPr>
      </p:pic>
    </p:spTree>
    <p:extLst>
      <p:ext uri="{BB962C8B-B14F-4D97-AF65-F5344CB8AC3E}">
        <p14:creationId xmlns:p14="http://schemas.microsoft.com/office/powerpoint/2010/main" val="239400410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13</a:t>
            </a:fld>
            <a:endParaRPr lang="en-US"/>
          </a:p>
        </p:txBody>
      </p:sp>
      <p:graphicFrame>
        <p:nvGraphicFramePr>
          <p:cNvPr id="8" name="Chart 7"/>
          <p:cNvGraphicFramePr>
            <a:graphicFrameLocks/>
          </p:cNvGraphicFramePr>
          <p:nvPr>
            <p:extLst>
              <p:ext uri="{D42A27DB-BD31-4B8C-83A1-F6EECF244321}">
                <p14:modId xmlns:p14="http://schemas.microsoft.com/office/powerpoint/2010/main" val="877266404"/>
              </p:ext>
            </p:extLst>
          </p:nvPr>
        </p:nvGraphicFramePr>
        <p:xfrm>
          <a:off x="142990" y="1776857"/>
          <a:ext cx="5641201" cy="3405792"/>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2833230" y="2805760"/>
            <a:ext cx="2013407" cy="646331"/>
          </a:xfrm>
          <a:prstGeom prst="rect">
            <a:avLst/>
          </a:prstGeom>
          <a:noFill/>
        </p:spPr>
        <p:txBody>
          <a:bodyPr wrap="square" rtlCol="0">
            <a:spAutoFit/>
          </a:bodyPr>
          <a:lstStyle/>
          <a:p>
            <a:r>
              <a:rPr lang="en-US" dirty="0" smtClean="0"/>
              <a:t>mm</a:t>
            </a:r>
          </a:p>
          <a:p>
            <a:r>
              <a:rPr lang="en-US" dirty="0">
                <a:solidFill>
                  <a:srgbClr val="FF0000"/>
                </a:solidFill>
              </a:rPr>
              <a:t>(</a:t>
            </a:r>
            <a:r>
              <a:rPr lang="en-US" dirty="0" smtClean="0"/>
              <a:t> </a:t>
            </a:r>
            <a:r>
              <a:rPr lang="en-US" dirty="0" smtClean="0">
                <a:solidFill>
                  <a:srgbClr val="FF0000"/>
                </a:solidFill>
              </a:rPr>
              <a:t>Fixed in June 22)</a:t>
            </a:r>
            <a:endParaRPr lang="en-US" dirty="0">
              <a:solidFill>
                <a:srgbClr val="FF0000"/>
              </a:solidFill>
            </a:endParaRPr>
          </a:p>
        </p:txBody>
      </p:sp>
      <p:sp>
        <p:nvSpPr>
          <p:cNvPr id="10" name="TextBox 9"/>
          <p:cNvSpPr txBox="1"/>
          <p:nvPr/>
        </p:nvSpPr>
        <p:spPr>
          <a:xfrm>
            <a:off x="857163" y="2130987"/>
            <a:ext cx="478053" cy="369332"/>
          </a:xfrm>
          <a:prstGeom prst="rect">
            <a:avLst/>
          </a:prstGeom>
          <a:noFill/>
        </p:spPr>
        <p:txBody>
          <a:bodyPr wrap="none" rtlCol="0">
            <a:spAutoFit/>
          </a:bodyPr>
          <a:lstStyle/>
          <a:p>
            <a:r>
              <a:rPr lang="en-US" dirty="0" err="1" smtClean="0"/>
              <a:t>bd</a:t>
            </a:r>
            <a:endParaRPr lang="en-US" dirty="0"/>
          </a:p>
        </p:txBody>
      </p:sp>
      <p:sp>
        <p:nvSpPr>
          <p:cNvPr id="11" name="TextBox 10"/>
          <p:cNvSpPr txBox="1"/>
          <p:nvPr/>
        </p:nvSpPr>
        <p:spPr>
          <a:xfrm>
            <a:off x="1573598" y="2603934"/>
            <a:ext cx="413244" cy="369332"/>
          </a:xfrm>
          <a:prstGeom prst="rect">
            <a:avLst/>
          </a:prstGeom>
          <a:noFill/>
        </p:spPr>
        <p:txBody>
          <a:bodyPr wrap="none" rtlCol="0">
            <a:spAutoFit/>
          </a:bodyPr>
          <a:lstStyle/>
          <a:p>
            <a:r>
              <a:rPr lang="en-US" dirty="0" err="1" smtClean="0"/>
              <a:t>er</a:t>
            </a:r>
            <a:endParaRPr lang="en-US" dirty="0"/>
          </a:p>
        </p:txBody>
      </p:sp>
      <p:sp>
        <p:nvSpPr>
          <p:cNvPr id="13" name="TextBox 12"/>
          <p:cNvSpPr txBox="1"/>
          <p:nvPr/>
        </p:nvSpPr>
        <p:spPr>
          <a:xfrm>
            <a:off x="4846637" y="4503603"/>
            <a:ext cx="951778" cy="369332"/>
          </a:xfrm>
          <a:prstGeom prst="rect">
            <a:avLst/>
          </a:prstGeom>
          <a:noFill/>
        </p:spPr>
        <p:txBody>
          <a:bodyPr wrap="none" rtlCol="0">
            <a:spAutoFit/>
          </a:bodyPr>
          <a:lstStyle/>
          <a:p>
            <a:r>
              <a:rPr lang="en-US" dirty="0" err="1" smtClean="0"/>
              <a:t>ccTLDs</a:t>
            </a:r>
            <a:endParaRPr lang="en-US" dirty="0"/>
          </a:p>
        </p:txBody>
      </p:sp>
      <p:sp>
        <p:nvSpPr>
          <p:cNvPr id="14" name="TextBox 13"/>
          <p:cNvSpPr txBox="1"/>
          <p:nvPr/>
        </p:nvSpPr>
        <p:spPr>
          <a:xfrm rot="16200000">
            <a:off x="-1127677" y="3391637"/>
            <a:ext cx="2507305" cy="369332"/>
          </a:xfrm>
          <a:prstGeom prst="rect">
            <a:avLst/>
          </a:prstGeom>
          <a:noFill/>
        </p:spPr>
        <p:txBody>
          <a:bodyPr wrap="none" rtlCol="0">
            <a:spAutoFit/>
          </a:bodyPr>
          <a:lstStyle/>
          <a:p>
            <a:r>
              <a:rPr lang="en-US" dirty="0" smtClean="0"/>
              <a:t>% of misconfiguration</a:t>
            </a:r>
            <a:endParaRPr lang="en-US" dirty="0"/>
          </a:p>
        </p:txBody>
      </p:sp>
      <p:sp>
        <p:nvSpPr>
          <p:cNvPr id="15" name="Title 1"/>
          <p:cNvSpPr txBox="1">
            <a:spLocks/>
          </p:cNvSpPr>
          <p:nvPr/>
        </p:nvSpPr>
        <p:spPr>
          <a:xfrm>
            <a:off x="1216338" y="1606444"/>
            <a:ext cx="4109756" cy="663729"/>
          </a:xfrm>
          <a:prstGeom prst="rect">
            <a:avLst/>
          </a:prstGeom>
        </p:spPr>
        <p:txBody>
          <a:bodyPr vert="horz" lIns="91440" tIns="45720" rIns="91440" bIns="45720" rtlCol="0" anchor="t" anchorCtr="0">
            <a:noAutofit/>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r>
              <a:rPr lang="en-US" sz="1800" dirty="0" smtClean="0"/>
              <a:t>Fig-Percentage of Misconfiguration</a:t>
            </a:r>
            <a:endParaRPr lang="en-US" sz="1800" dirty="0"/>
          </a:p>
        </p:txBody>
      </p:sp>
      <p:grpSp>
        <p:nvGrpSpPr>
          <p:cNvPr id="12" name="Group 11"/>
          <p:cNvGrpSpPr/>
          <p:nvPr/>
        </p:nvGrpSpPr>
        <p:grpSpPr>
          <a:xfrm>
            <a:off x="142990" y="246338"/>
            <a:ext cx="635496" cy="907851"/>
            <a:chOff x="1" y="789887"/>
            <a:chExt cx="635496" cy="907851"/>
          </a:xfrm>
        </p:grpSpPr>
        <p:sp>
          <p:nvSpPr>
            <p:cNvPr id="16" name="Chevron 1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1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18" name="Group 17"/>
          <p:cNvGrpSpPr/>
          <p:nvPr/>
        </p:nvGrpSpPr>
        <p:grpSpPr>
          <a:xfrm>
            <a:off x="778485" y="246339"/>
            <a:ext cx="8365515" cy="590103"/>
            <a:chOff x="635496" y="789888"/>
            <a:chExt cx="5460503" cy="590103"/>
          </a:xfrm>
        </p:grpSpPr>
        <p:sp>
          <p:nvSpPr>
            <p:cNvPr id="19" name="Round Same Side Corner Rectangle 1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a:t>
              </a:r>
              <a:endParaRPr lang="en-US" sz="2700" kern="1200" dirty="0"/>
            </a:p>
          </p:txBody>
        </p:sp>
      </p:grpSp>
      <p:sp>
        <p:nvSpPr>
          <p:cNvPr id="21" name="Content Placeholder 2"/>
          <p:cNvSpPr>
            <a:spLocks noGrp="1"/>
          </p:cNvSpPr>
          <p:nvPr>
            <p:ph idx="1"/>
          </p:nvPr>
        </p:nvSpPr>
        <p:spPr>
          <a:xfrm>
            <a:off x="778485" y="965419"/>
            <a:ext cx="8229600" cy="424808"/>
          </a:xfrm>
        </p:spPr>
        <p:txBody>
          <a:bodyPr>
            <a:normAutofit lnSpcReduction="10000"/>
          </a:bodyPr>
          <a:lstStyle/>
          <a:p>
            <a:r>
              <a:rPr lang="en-US" sz="2400" dirty="0" smtClean="0"/>
              <a:t>Results( Second Layer-SLD)</a:t>
            </a:r>
            <a:endParaRPr lang="en-US" sz="2400" dirty="0"/>
          </a:p>
        </p:txBody>
      </p:sp>
      <p:sp>
        <p:nvSpPr>
          <p:cNvPr id="2" name="Rectangle 1"/>
          <p:cNvSpPr/>
          <p:nvPr/>
        </p:nvSpPr>
        <p:spPr>
          <a:xfrm>
            <a:off x="142990" y="5440953"/>
            <a:ext cx="7575980" cy="923330"/>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marL="285750" indent="-285750">
              <a:buFont typeface="Arial"/>
              <a:buChar char="•"/>
            </a:pPr>
            <a:r>
              <a:rPr lang="en-US" dirty="0" err="1"/>
              <a:t>ck,fj,fk,gn,gt,jm,lr,sv</a:t>
            </a:r>
            <a:r>
              <a:rPr lang="en-US" dirty="0"/>
              <a:t>) </a:t>
            </a:r>
            <a:r>
              <a:rPr lang="en-US" dirty="0" smtClean="0"/>
              <a:t>	-&gt; No Name Server for SLD</a:t>
            </a:r>
          </a:p>
          <a:p>
            <a:pPr marL="285750" indent="-285750">
              <a:buFont typeface="Arial"/>
              <a:buChar char="•"/>
            </a:pPr>
            <a:r>
              <a:rPr lang="en-US" dirty="0"/>
              <a:t>27 </a:t>
            </a:r>
            <a:r>
              <a:rPr lang="en-US" dirty="0" err="1"/>
              <a:t>ccTLDs</a:t>
            </a:r>
            <a:r>
              <a:rPr lang="en-US" dirty="0"/>
              <a:t> </a:t>
            </a:r>
            <a:r>
              <a:rPr lang="en-US" dirty="0" smtClean="0"/>
              <a:t>			-&gt; No Misconfiguration in both TLD &amp; SLD</a:t>
            </a:r>
          </a:p>
          <a:p>
            <a:pPr marL="285750" indent="-285750">
              <a:buFont typeface="Arial"/>
              <a:buChar char="•"/>
            </a:pPr>
            <a:r>
              <a:rPr lang="en-US" dirty="0" err="1" smtClean="0"/>
              <a:t>bd,er,mm</a:t>
            </a:r>
            <a:r>
              <a:rPr lang="en-US" dirty="0" smtClean="0"/>
              <a:t>			-&gt; Misconfiguration on both TLD &amp; SLD </a:t>
            </a:r>
            <a:endParaRPr lang="en-US" dirty="0"/>
          </a:p>
        </p:txBody>
      </p:sp>
      <p:graphicFrame>
        <p:nvGraphicFramePr>
          <p:cNvPr id="22" name="Chart 21"/>
          <p:cNvGraphicFramePr>
            <a:graphicFrameLocks/>
          </p:cNvGraphicFramePr>
          <p:nvPr>
            <p:extLst>
              <p:ext uri="{D42A27DB-BD31-4B8C-83A1-F6EECF244321}">
                <p14:modId xmlns:p14="http://schemas.microsoft.com/office/powerpoint/2010/main" val="521712273"/>
              </p:ext>
            </p:extLst>
          </p:nvPr>
        </p:nvGraphicFramePr>
        <p:xfrm>
          <a:off x="5784191" y="1879824"/>
          <a:ext cx="3223894" cy="2808445"/>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1"/>
          <p:cNvSpPr txBox="1">
            <a:spLocks/>
          </p:cNvSpPr>
          <p:nvPr/>
        </p:nvSpPr>
        <p:spPr>
          <a:xfrm>
            <a:off x="5326094" y="1503534"/>
            <a:ext cx="4109756" cy="663729"/>
          </a:xfrm>
          <a:prstGeom prst="rect">
            <a:avLst/>
          </a:prstGeom>
        </p:spPr>
        <p:txBody>
          <a:bodyPr vert="horz" lIns="91440" tIns="45720" rIns="91440" bIns="45720" rtlCol="0" anchor="t" anchorCtr="0">
            <a:noAutofit/>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r>
              <a:rPr lang="en-US" sz="1800" dirty="0" smtClean="0"/>
              <a:t>Fig-Location of Misconfigured DNS</a:t>
            </a:r>
            <a:endParaRPr lang="en-US" sz="1800" dirty="0"/>
          </a:p>
        </p:txBody>
      </p:sp>
    </p:spTree>
    <p:extLst>
      <p:ext uri="{BB962C8B-B14F-4D97-AF65-F5344CB8AC3E}">
        <p14:creationId xmlns:p14="http://schemas.microsoft.com/office/powerpoint/2010/main" val="239336668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Explosion 2 41"/>
          <p:cNvSpPr/>
          <p:nvPr/>
        </p:nvSpPr>
        <p:spPr>
          <a:xfrm>
            <a:off x="2878026" y="3803833"/>
            <a:ext cx="741198" cy="673532"/>
          </a:xfrm>
          <a:prstGeom prst="irregularSeal2">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rgbClr val="FF6600"/>
              </a:solidFill>
            </a:endParaRPr>
          </a:p>
        </p:txBody>
      </p:sp>
      <p:sp>
        <p:nvSpPr>
          <p:cNvPr id="43" name="Explosion 2 42"/>
          <p:cNvSpPr/>
          <p:nvPr/>
        </p:nvSpPr>
        <p:spPr>
          <a:xfrm flipH="1">
            <a:off x="3696914" y="3728379"/>
            <a:ext cx="742584" cy="673532"/>
          </a:xfrm>
          <a:prstGeom prst="irregularSeal2">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rgbClr val="FF6600"/>
              </a:solidFill>
            </a:endParaRPr>
          </a:p>
        </p:txBody>
      </p:sp>
      <p:sp>
        <p:nvSpPr>
          <p:cNvPr id="41" name="Explosion 2 40"/>
          <p:cNvSpPr/>
          <p:nvPr/>
        </p:nvSpPr>
        <p:spPr>
          <a:xfrm flipH="1">
            <a:off x="4815314" y="3803833"/>
            <a:ext cx="742584" cy="673532"/>
          </a:xfrm>
          <a:prstGeom prst="irregularSeal2">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rgbClr val="FF6600"/>
              </a:solidFill>
            </a:endParaRPr>
          </a:p>
        </p:txBody>
      </p:sp>
      <p:grpSp>
        <p:nvGrpSpPr>
          <p:cNvPr id="13" name="Group 12"/>
          <p:cNvGrpSpPr/>
          <p:nvPr/>
        </p:nvGrpSpPr>
        <p:grpSpPr>
          <a:xfrm>
            <a:off x="142990" y="246338"/>
            <a:ext cx="635496" cy="907851"/>
            <a:chOff x="1" y="789887"/>
            <a:chExt cx="635496" cy="907851"/>
          </a:xfrm>
        </p:grpSpPr>
        <p:sp>
          <p:nvSpPr>
            <p:cNvPr id="14" name="Chevron 13"/>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15"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endParaRPr lang="en-US" sz="1700" kern="1200" dirty="0"/>
            </a:p>
          </p:txBody>
        </p:sp>
      </p:grpSp>
      <p:grpSp>
        <p:nvGrpSpPr>
          <p:cNvPr id="16" name="Group 15"/>
          <p:cNvGrpSpPr/>
          <p:nvPr/>
        </p:nvGrpSpPr>
        <p:grpSpPr>
          <a:xfrm>
            <a:off x="778485" y="246339"/>
            <a:ext cx="8365515" cy="590103"/>
            <a:chOff x="635496" y="789888"/>
            <a:chExt cx="5460503" cy="590103"/>
          </a:xfrm>
        </p:grpSpPr>
        <p:sp>
          <p:nvSpPr>
            <p:cNvPr id="17" name="Round Same Side Corner Rectangle 16"/>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8"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dirty="0" smtClean="0"/>
                <a:t>DNS Traffic and Malicious Online Activities </a:t>
              </a:r>
              <a:endParaRPr lang="en-US" sz="2700" kern="1200" dirty="0"/>
            </a:p>
          </p:txBody>
        </p:sp>
      </p:grpSp>
      <p:pic>
        <p:nvPicPr>
          <p:cNvPr id="25" name="Picture 24"/>
          <p:cNvPicPr>
            <a:picLocks noChangeAspect="1"/>
          </p:cNvPicPr>
          <p:nvPr/>
        </p:nvPicPr>
        <p:blipFill>
          <a:blip r:embed="rId2"/>
          <a:stretch>
            <a:fillRect/>
          </a:stretch>
        </p:blipFill>
        <p:spPr>
          <a:xfrm flipH="1">
            <a:off x="2759108" y="3328431"/>
            <a:ext cx="815258" cy="1008920"/>
          </a:xfrm>
          <a:prstGeom prst="rect">
            <a:avLst/>
          </a:prstGeom>
        </p:spPr>
      </p:pic>
      <p:pic>
        <p:nvPicPr>
          <p:cNvPr id="30" name="Picture 29"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4081743" y="5832936"/>
            <a:ext cx="715510" cy="1046827"/>
          </a:xfrm>
          <a:prstGeom prst="rect">
            <a:avLst/>
          </a:prstGeom>
        </p:spPr>
      </p:pic>
      <p:pic>
        <p:nvPicPr>
          <p:cNvPr id="19" name="Picture 18"/>
          <p:cNvPicPr>
            <a:picLocks noChangeAspect="1"/>
          </p:cNvPicPr>
          <p:nvPr/>
        </p:nvPicPr>
        <p:blipFill>
          <a:blip r:embed="rId2"/>
          <a:stretch>
            <a:fillRect/>
          </a:stretch>
        </p:blipFill>
        <p:spPr>
          <a:xfrm flipH="1">
            <a:off x="3701254" y="3392991"/>
            <a:ext cx="815258" cy="1008920"/>
          </a:xfrm>
          <a:prstGeom prst="rect">
            <a:avLst/>
          </a:prstGeom>
        </p:spPr>
      </p:pic>
      <p:pic>
        <p:nvPicPr>
          <p:cNvPr id="20" name="Picture 19"/>
          <p:cNvPicPr>
            <a:picLocks noChangeAspect="1"/>
          </p:cNvPicPr>
          <p:nvPr/>
        </p:nvPicPr>
        <p:blipFill>
          <a:blip r:embed="rId2"/>
          <a:stretch>
            <a:fillRect/>
          </a:stretch>
        </p:blipFill>
        <p:spPr>
          <a:xfrm flipH="1">
            <a:off x="4797253" y="3468445"/>
            <a:ext cx="815258" cy="1008920"/>
          </a:xfrm>
          <a:prstGeom prst="rect">
            <a:avLst/>
          </a:prstGeom>
        </p:spPr>
      </p:pic>
      <p:cxnSp>
        <p:nvCxnSpPr>
          <p:cNvPr id="21" name="Straight Arrow Connector 20"/>
          <p:cNvCxnSpPr/>
          <p:nvPr/>
        </p:nvCxnSpPr>
        <p:spPr>
          <a:xfrm flipH="1" flipV="1">
            <a:off x="2597454" y="2364603"/>
            <a:ext cx="280572" cy="96382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H="1" flipV="1">
            <a:off x="3380209" y="4477365"/>
            <a:ext cx="890367" cy="1355572"/>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27" name="Picture 26"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2363948" y="1137540"/>
            <a:ext cx="715510" cy="1046827"/>
          </a:xfrm>
          <a:prstGeom prst="rect">
            <a:avLst/>
          </a:prstGeom>
        </p:spPr>
      </p:pic>
      <p:cxnSp>
        <p:nvCxnSpPr>
          <p:cNvPr id="36" name="Straight Arrow Connector 35"/>
          <p:cNvCxnSpPr>
            <a:stCxn id="30" idx="0"/>
          </p:cNvCxnSpPr>
          <p:nvPr/>
        </p:nvCxnSpPr>
        <p:spPr>
          <a:xfrm flipH="1" flipV="1">
            <a:off x="4224876" y="4401911"/>
            <a:ext cx="214622" cy="143102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endCxn id="20" idx="2"/>
          </p:cNvCxnSpPr>
          <p:nvPr/>
        </p:nvCxnSpPr>
        <p:spPr>
          <a:xfrm flipV="1">
            <a:off x="4591898" y="4477365"/>
            <a:ext cx="612984" cy="1355571"/>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2" name="TextBox 1"/>
          <p:cNvSpPr txBox="1"/>
          <p:nvPr/>
        </p:nvSpPr>
        <p:spPr>
          <a:xfrm>
            <a:off x="3418031" y="1476288"/>
            <a:ext cx="768365" cy="369332"/>
          </a:xfrm>
          <a:prstGeom prst="rect">
            <a:avLst/>
          </a:prstGeom>
          <a:noFill/>
        </p:spPr>
        <p:txBody>
          <a:bodyPr wrap="square" rtlCol="0">
            <a:spAutoFit/>
          </a:bodyPr>
          <a:lstStyle/>
          <a:p>
            <a:r>
              <a:rPr lang="en-US" b="1" dirty="0" smtClean="0"/>
              <a:t>Spam</a:t>
            </a:r>
            <a:endParaRPr lang="en-US" b="1" dirty="0"/>
          </a:p>
        </p:txBody>
      </p:sp>
      <p:pic>
        <p:nvPicPr>
          <p:cNvPr id="23" name="Picture 22"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4028788" y="1103331"/>
            <a:ext cx="715510" cy="1046827"/>
          </a:xfrm>
          <a:prstGeom prst="rect">
            <a:avLst/>
          </a:prstGeom>
        </p:spPr>
      </p:pic>
      <p:sp>
        <p:nvSpPr>
          <p:cNvPr id="24" name="TextBox 23"/>
          <p:cNvSpPr txBox="1"/>
          <p:nvPr/>
        </p:nvSpPr>
        <p:spPr>
          <a:xfrm>
            <a:off x="1703901" y="1554212"/>
            <a:ext cx="768365" cy="369332"/>
          </a:xfrm>
          <a:prstGeom prst="rect">
            <a:avLst/>
          </a:prstGeom>
          <a:noFill/>
        </p:spPr>
        <p:txBody>
          <a:bodyPr wrap="square" rtlCol="0">
            <a:spAutoFit/>
          </a:bodyPr>
          <a:lstStyle/>
          <a:p>
            <a:r>
              <a:rPr lang="en-US" b="1" dirty="0" smtClean="0"/>
              <a:t>DDOS</a:t>
            </a:r>
            <a:endParaRPr lang="en-US" b="1" dirty="0"/>
          </a:p>
        </p:txBody>
      </p:sp>
      <p:pic>
        <p:nvPicPr>
          <p:cNvPr id="26" name="Picture 25"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5477296" y="1103331"/>
            <a:ext cx="715510" cy="1046827"/>
          </a:xfrm>
          <a:prstGeom prst="rect">
            <a:avLst/>
          </a:prstGeom>
        </p:spPr>
      </p:pic>
      <p:sp>
        <p:nvSpPr>
          <p:cNvPr id="28" name="TextBox 27"/>
          <p:cNvSpPr txBox="1"/>
          <p:nvPr/>
        </p:nvSpPr>
        <p:spPr>
          <a:xfrm>
            <a:off x="6111893" y="1323888"/>
            <a:ext cx="768365" cy="369332"/>
          </a:xfrm>
          <a:prstGeom prst="rect">
            <a:avLst/>
          </a:prstGeom>
          <a:noFill/>
        </p:spPr>
        <p:txBody>
          <a:bodyPr wrap="square" rtlCol="0">
            <a:spAutoFit/>
          </a:bodyPr>
          <a:lstStyle/>
          <a:p>
            <a:r>
              <a:rPr lang="en-US" b="1" dirty="0" smtClean="0"/>
              <a:t>C&amp;C</a:t>
            </a:r>
            <a:endParaRPr lang="en-US" b="1" dirty="0"/>
          </a:p>
        </p:txBody>
      </p:sp>
      <p:sp>
        <p:nvSpPr>
          <p:cNvPr id="33" name="TextBox 32"/>
          <p:cNvSpPr txBox="1"/>
          <p:nvPr/>
        </p:nvSpPr>
        <p:spPr>
          <a:xfrm>
            <a:off x="7690598" y="1660954"/>
            <a:ext cx="1163482" cy="646331"/>
          </a:xfrm>
          <a:prstGeom prst="rect">
            <a:avLst/>
          </a:prstGeom>
          <a:noFill/>
        </p:spPr>
        <p:txBody>
          <a:bodyPr wrap="square" rtlCol="0">
            <a:spAutoFit/>
          </a:bodyPr>
          <a:lstStyle/>
          <a:p>
            <a:r>
              <a:rPr lang="en-US" b="1" dirty="0" smtClean="0"/>
              <a:t>Web</a:t>
            </a:r>
          </a:p>
          <a:p>
            <a:r>
              <a:rPr lang="en-US" b="1" dirty="0" smtClean="0"/>
              <a:t>(Regular)</a:t>
            </a:r>
            <a:endParaRPr lang="en-US" b="1" dirty="0"/>
          </a:p>
        </p:txBody>
      </p:sp>
      <p:cxnSp>
        <p:nvCxnSpPr>
          <p:cNvPr id="37" name="Straight Arrow Connector 36"/>
          <p:cNvCxnSpPr/>
          <p:nvPr/>
        </p:nvCxnSpPr>
        <p:spPr>
          <a:xfrm flipV="1">
            <a:off x="6914468" y="2291928"/>
            <a:ext cx="403460" cy="1178039"/>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39" name="Picture 38"/>
          <p:cNvPicPr>
            <a:picLocks noChangeAspect="1"/>
          </p:cNvPicPr>
          <p:nvPr/>
        </p:nvPicPr>
        <p:blipFill>
          <a:blip r:embed="rId2"/>
          <a:stretch>
            <a:fillRect/>
          </a:stretch>
        </p:blipFill>
        <p:spPr>
          <a:xfrm flipH="1">
            <a:off x="6099210" y="3500498"/>
            <a:ext cx="815258" cy="1008920"/>
          </a:xfrm>
          <a:prstGeom prst="rect">
            <a:avLst/>
          </a:prstGeom>
        </p:spPr>
      </p:pic>
      <p:sp>
        <p:nvSpPr>
          <p:cNvPr id="10" name="Cloud 9"/>
          <p:cNvSpPr/>
          <p:nvPr/>
        </p:nvSpPr>
        <p:spPr>
          <a:xfrm>
            <a:off x="1538151" y="2941778"/>
            <a:ext cx="6152447" cy="3916222"/>
          </a:xfrm>
          <a:prstGeom prst="cloud">
            <a:avLst/>
          </a:prstGeom>
          <a:gradFill flip="none" rotWithShape="1">
            <a:gsLst>
              <a:gs pos="0">
                <a:schemeClr val="accent1">
                  <a:tint val="100000"/>
                  <a:shade val="100000"/>
                  <a:satMod val="130000"/>
                  <a:alpha val="3000"/>
                </a:schemeClr>
              </a:gs>
              <a:gs pos="100000">
                <a:schemeClr val="accent1">
                  <a:tint val="50000"/>
                  <a:shade val="100000"/>
                  <a:satMod val="350000"/>
                  <a:alpha val="3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extBox 43"/>
          <p:cNvSpPr txBox="1"/>
          <p:nvPr/>
        </p:nvSpPr>
        <p:spPr>
          <a:xfrm>
            <a:off x="2181436" y="5445988"/>
            <a:ext cx="1685685" cy="646331"/>
          </a:xfrm>
          <a:prstGeom prst="rect">
            <a:avLst/>
          </a:prstGeom>
          <a:noFill/>
        </p:spPr>
        <p:txBody>
          <a:bodyPr wrap="square" rtlCol="0">
            <a:spAutoFit/>
          </a:bodyPr>
          <a:lstStyle/>
          <a:p>
            <a:pPr algn="ctr"/>
            <a:r>
              <a:rPr lang="en-US" dirty="0" smtClean="0"/>
              <a:t>Corporate</a:t>
            </a:r>
          </a:p>
          <a:p>
            <a:pPr algn="ctr"/>
            <a:r>
              <a:rPr lang="en-US" dirty="0" smtClean="0"/>
              <a:t>Network</a:t>
            </a:r>
            <a:endParaRPr lang="en-US" dirty="0"/>
          </a:p>
        </p:txBody>
      </p:sp>
      <p:cxnSp>
        <p:nvCxnSpPr>
          <p:cNvPr id="45" name="Straight Arrow Connector 44"/>
          <p:cNvCxnSpPr>
            <a:endCxn id="39" idx="2"/>
          </p:cNvCxnSpPr>
          <p:nvPr/>
        </p:nvCxnSpPr>
        <p:spPr>
          <a:xfrm flipV="1">
            <a:off x="4744298" y="4509418"/>
            <a:ext cx="1762541" cy="147591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endCxn id="26" idx="2"/>
          </p:cNvCxnSpPr>
          <p:nvPr/>
        </p:nvCxnSpPr>
        <p:spPr>
          <a:xfrm flipV="1">
            <a:off x="5557898" y="2150158"/>
            <a:ext cx="277153" cy="813383"/>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32" name="Picture 31"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6975088" y="1249264"/>
            <a:ext cx="715510" cy="1046827"/>
          </a:xfrm>
          <a:prstGeom prst="rect">
            <a:avLst/>
          </a:prstGeom>
        </p:spPr>
      </p:pic>
      <p:pic>
        <p:nvPicPr>
          <p:cNvPr id="58" name="Picture 57"/>
          <p:cNvPicPr>
            <a:picLocks noChangeAspect="1"/>
          </p:cNvPicPr>
          <p:nvPr/>
        </p:nvPicPr>
        <p:blipFill>
          <a:blip r:embed="rId4"/>
          <a:stretch>
            <a:fillRect/>
          </a:stretch>
        </p:blipFill>
        <p:spPr>
          <a:xfrm>
            <a:off x="7541936" y="1154190"/>
            <a:ext cx="636430" cy="584688"/>
          </a:xfrm>
          <a:prstGeom prst="rect">
            <a:avLst/>
          </a:prstGeom>
        </p:spPr>
      </p:pic>
      <p:cxnSp>
        <p:nvCxnSpPr>
          <p:cNvPr id="62" name="Straight Arrow Connector 61"/>
          <p:cNvCxnSpPr/>
          <p:nvPr/>
        </p:nvCxnSpPr>
        <p:spPr>
          <a:xfrm flipH="1" flipV="1">
            <a:off x="2878026" y="2275305"/>
            <a:ext cx="989095" cy="86143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a:endCxn id="23" idx="2"/>
          </p:cNvCxnSpPr>
          <p:nvPr/>
        </p:nvCxnSpPr>
        <p:spPr>
          <a:xfrm flipH="1" flipV="1">
            <a:off x="4386543" y="2150158"/>
            <a:ext cx="577480" cy="813383"/>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88" name="Picture 87"/>
          <p:cNvPicPr>
            <a:picLocks noChangeAspect="1"/>
          </p:cNvPicPr>
          <p:nvPr/>
        </p:nvPicPr>
        <p:blipFill>
          <a:blip r:embed="rId5"/>
          <a:stretch>
            <a:fillRect/>
          </a:stretch>
        </p:blipFill>
        <p:spPr>
          <a:xfrm>
            <a:off x="5675257" y="4509418"/>
            <a:ext cx="661542" cy="705645"/>
          </a:xfrm>
          <a:prstGeom prst="rect">
            <a:avLst/>
          </a:prstGeom>
        </p:spPr>
      </p:pic>
    </p:spTree>
    <p:extLst>
      <p:ext uri="{BB962C8B-B14F-4D97-AF65-F5344CB8AC3E}">
        <p14:creationId xmlns:p14="http://schemas.microsoft.com/office/powerpoint/2010/main" val="41944856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repeatCount="500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500"/>
                                        <p:tgtEl>
                                          <p:spTgt spid="21"/>
                                        </p:tgtEl>
                                      </p:cBhvr>
                                    </p:animEffect>
                                  </p:childTnLst>
                                </p:cTn>
                              </p:par>
                              <p:par>
                                <p:cTn id="8" presetID="9" presetClass="entr" presetSubtype="0" repeatCount="500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dissolve">
                                      <p:cBhvr>
                                        <p:cTn id="10" dur="500"/>
                                        <p:tgtEl>
                                          <p:spTgt spid="22"/>
                                        </p:tgtEl>
                                      </p:cBhvr>
                                    </p:animEffect>
                                  </p:childTnLst>
                                </p:cTn>
                              </p:par>
                              <p:par>
                                <p:cTn id="11" presetID="9" presetClass="entr" presetSubtype="0" repeatCount="500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dissolve">
                                      <p:cBhvr>
                                        <p:cTn id="13" dur="500"/>
                                        <p:tgtEl>
                                          <p:spTgt spid="62"/>
                                        </p:tgtEl>
                                      </p:cBhvr>
                                    </p:animEffect>
                                  </p:childTnLst>
                                </p:cTn>
                              </p:par>
                              <p:par>
                                <p:cTn id="14" presetID="9" presetClass="entr" presetSubtype="0" repeatCount="5000" fill="hold"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dissolve">
                                      <p:cBhvr>
                                        <p:cTn id="16" dur="500"/>
                                        <p:tgtEl>
                                          <p:spTgt spid="3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repeatCount="10000" fill="hold" nodeType="click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dissolve">
                                      <p:cBhvr>
                                        <p:cTn id="21" dur="500"/>
                                        <p:tgtEl>
                                          <p:spTgt spid="38"/>
                                        </p:tgtEl>
                                      </p:cBhvr>
                                    </p:animEffect>
                                  </p:childTnLst>
                                </p:cTn>
                              </p:par>
                              <p:par>
                                <p:cTn id="22" presetID="9" presetClass="entr" presetSubtype="0" repeatCount="10000" fill="hold" nodeType="with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dissolve">
                                      <p:cBhvr>
                                        <p:cTn id="24" dur="500"/>
                                        <p:tgtEl>
                                          <p:spTgt spid="56"/>
                                        </p:tgtEl>
                                      </p:cBhvr>
                                    </p:animEffect>
                                  </p:childTnLst>
                                </p:cTn>
                              </p:par>
                              <p:par>
                                <p:cTn id="25" presetID="9" presetClass="entr" presetSubtype="0" repeatCount="5000"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dissolve">
                                      <p:cBhvr>
                                        <p:cTn id="27" dur="500"/>
                                        <p:tgtEl>
                                          <p:spTgt spid="38"/>
                                        </p:tgtEl>
                                      </p:cBhvr>
                                    </p:animEffect>
                                  </p:childTnLst>
                                </p:cTn>
                              </p:par>
                              <p:par>
                                <p:cTn id="28" presetID="9" presetClass="entr" presetSubtype="0" repeatCount="10000" fill="hold"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dissolve">
                                      <p:cBhvr>
                                        <p:cTn id="30" dur="500"/>
                                        <p:tgtEl>
                                          <p:spTgt spid="72"/>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repeatCount="5000" fill="hold" nodeType="click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dissolve">
                                      <p:cBhvr>
                                        <p:cTn id="35" dur="500"/>
                                        <p:tgtEl>
                                          <p:spTgt spid="37"/>
                                        </p:tgtEl>
                                      </p:cBhvr>
                                    </p:animEffect>
                                  </p:childTnLst>
                                </p:cTn>
                              </p:par>
                              <p:par>
                                <p:cTn id="36" presetID="9" presetClass="entr" presetSubtype="0" repeatCount="5000" fill="hold" nodeType="withEffect">
                                  <p:stCondLst>
                                    <p:cond delay="0"/>
                                  </p:stCondLst>
                                  <p:childTnLst>
                                    <p:set>
                                      <p:cBhvr>
                                        <p:cTn id="37" dur="1" fill="hold">
                                          <p:stCondLst>
                                            <p:cond delay="0"/>
                                          </p:stCondLst>
                                        </p:cTn>
                                        <p:tgtEl>
                                          <p:spTgt spid="45"/>
                                        </p:tgtEl>
                                        <p:attrNameLst>
                                          <p:attrName>style.visibility</p:attrName>
                                        </p:attrNameLst>
                                      </p:cBhvr>
                                      <p:to>
                                        <p:strVal val="visible"/>
                                      </p:to>
                                    </p:set>
                                    <p:animEffect transition="in" filter="dissolve">
                                      <p:cBhvr>
                                        <p:cTn id="38" dur="500"/>
                                        <p:tgtEl>
                                          <p:spTgt spid="45"/>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path" presetSubtype="0" repeatCount="10000" accel="50000" decel="50000" fill="hold" nodeType="clickEffect">
                                  <p:stCondLst>
                                    <p:cond delay="0"/>
                                  </p:stCondLst>
                                  <p:childTnLst>
                                    <p:animMotion origin="layout" path="M -0.14104 -0.10661 C -0.07208 -0.10661 -0.01598 -0.05029 -0.01598 0.01923 C -0.01598 0.08876 -0.07208 0.14531 -0.14104 0.14531 C -0.21 0.14531 -0.26611 0.08876 -0.26611 0.01923 C -0.26611 -0.05029 -0.21 -0.10661 -0.14104 -0.10661 Z " pathEditMode="fixed" rAng="0" ptsTypes="fffff">
                                      <p:cBhvr>
                                        <p:cTn id="46" dur="1000" fill="hold"/>
                                        <p:tgtEl>
                                          <p:spTgt spid="88"/>
                                        </p:tgtEl>
                                        <p:attrNameLst>
                                          <p:attrName>ppt_x</p:attrName>
                                          <p:attrName>ppt_y</p:attrName>
                                        </p:attrNameLst>
                                      </p:cBhvr>
                                      <p:rCtr x="0" y="1258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15</a:t>
            </a:fld>
            <a:endParaRPr lang="en-US"/>
          </a:p>
        </p:txBody>
      </p:sp>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 Current Studies( DNS traffic Analysis) </a:t>
              </a:r>
              <a:endParaRPr lang="en-US" sz="2700" kern="1200" dirty="0"/>
            </a:p>
          </p:txBody>
        </p:sp>
      </p:grpSp>
      <p:sp>
        <p:nvSpPr>
          <p:cNvPr id="12" name="Rectangle 11"/>
          <p:cNvSpPr/>
          <p:nvPr/>
        </p:nvSpPr>
        <p:spPr>
          <a:xfrm>
            <a:off x="142989" y="3133903"/>
            <a:ext cx="5637013" cy="3724097"/>
          </a:xfrm>
          <a:prstGeom prst="rect">
            <a:avLst/>
          </a:prstGeom>
          <a:ln/>
        </p:spPr>
        <p:style>
          <a:lnRef idx="1">
            <a:schemeClr val="accent4"/>
          </a:lnRef>
          <a:fillRef idx="2">
            <a:schemeClr val="accent4"/>
          </a:fillRef>
          <a:effectRef idx="1">
            <a:schemeClr val="accent4"/>
          </a:effectRef>
          <a:fontRef idx="minor">
            <a:schemeClr val="dk1"/>
          </a:fontRef>
        </p:style>
        <p:txBody>
          <a:bodyPr wrap="square">
            <a:spAutoFit/>
          </a:bodyPr>
          <a:lstStyle/>
          <a:p>
            <a:pPr lvl="1">
              <a:buFont typeface="Wingdings" charset="2"/>
              <a:buChar char="§"/>
            </a:pPr>
            <a:r>
              <a:rPr lang="en-US" sz="2000" dirty="0" err="1"/>
              <a:t>Notos</a:t>
            </a:r>
            <a:r>
              <a:rPr lang="en-US" sz="2000" dirty="0"/>
              <a:t>: [4]</a:t>
            </a:r>
          </a:p>
          <a:p>
            <a:pPr lvl="2">
              <a:buFont typeface="Wingdings" charset="2"/>
              <a:buChar char="§"/>
            </a:pPr>
            <a:r>
              <a:rPr lang="en-US" sz="2000" dirty="0"/>
              <a:t>Dynamically assigns reputation scores to domains before maliciousness has not been detected</a:t>
            </a:r>
            <a:r>
              <a:rPr lang="en-US" sz="1200" dirty="0"/>
              <a:t> </a:t>
            </a:r>
          </a:p>
          <a:p>
            <a:pPr lvl="2">
              <a:buFont typeface="Wingdings" charset="2"/>
              <a:buChar char="§"/>
            </a:pPr>
            <a:endParaRPr lang="en-US" sz="1600" dirty="0"/>
          </a:p>
          <a:p>
            <a:pPr lvl="1">
              <a:buFont typeface="Wingdings" charset="2"/>
              <a:buChar char="§"/>
            </a:pPr>
            <a:r>
              <a:rPr lang="en-US" sz="2000" dirty="0"/>
              <a:t>EXPOSURE: [5]</a:t>
            </a:r>
          </a:p>
          <a:p>
            <a:pPr lvl="2">
              <a:buFont typeface="Wingdings" charset="2"/>
              <a:buChar char="§"/>
            </a:pPr>
            <a:r>
              <a:rPr lang="en-US" sz="2000" dirty="0"/>
              <a:t>15 Features of malicious DNS activities</a:t>
            </a:r>
          </a:p>
          <a:p>
            <a:pPr lvl="2">
              <a:buFont typeface="Wingdings" charset="2"/>
              <a:buChar char="§"/>
            </a:pPr>
            <a:r>
              <a:rPr lang="en-US" sz="2000" dirty="0"/>
              <a:t>Detection of Malware domains</a:t>
            </a:r>
          </a:p>
          <a:p>
            <a:pPr lvl="1">
              <a:buFont typeface="Wingdings" charset="2"/>
              <a:buChar char="§"/>
            </a:pPr>
            <a:endParaRPr lang="en-US" sz="2000" dirty="0"/>
          </a:p>
          <a:p>
            <a:pPr lvl="1">
              <a:buFont typeface="Wingdings" charset="2"/>
              <a:buChar char="§"/>
            </a:pPr>
            <a:r>
              <a:rPr lang="en-US" sz="2000" dirty="0" err="1"/>
              <a:t>Kopis</a:t>
            </a:r>
            <a:r>
              <a:rPr lang="en-US" sz="2000" dirty="0"/>
              <a:t>:  [6]</a:t>
            </a:r>
          </a:p>
          <a:p>
            <a:pPr lvl="2">
              <a:buFont typeface="Wingdings" charset="2"/>
              <a:buChar char="§"/>
            </a:pPr>
            <a:r>
              <a:rPr lang="en-US" sz="2000" dirty="0"/>
              <a:t>Upper DNS Hierarchy traffic analysis </a:t>
            </a:r>
          </a:p>
          <a:p>
            <a:pPr lvl="2">
              <a:buFont typeface="Wingdings" charset="2"/>
              <a:buChar char="§"/>
            </a:pPr>
            <a:r>
              <a:rPr lang="en-US" sz="2000" dirty="0"/>
              <a:t>Detection of Malware domains</a:t>
            </a:r>
          </a:p>
        </p:txBody>
      </p:sp>
      <p:sp>
        <p:nvSpPr>
          <p:cNvPr id="13" name="Rectangle 12"/>
          <p:cNvSpPr/>
          <p:nvPr/>
        </p:nvSpPr>
        <p:spPr>
          <a:xfrm>
            <a:off x="1643646" y="2549664"/>
            <a:ext cx="2262158" cy="523220"/>
          </a:xfrm>
          <a:prstGeom prst="rect">
            <a:avLst/>
          </a:prstGeom>
          <a:noFill/>
        </p:spPr>
        <p:txBody>
          <a:bodyPr wrap="none" lIns="91440" tIns="45720" rIns="91440" bIns="4572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Related Study</a:t>
            </a:r>
            <a:endParaRPr lang="en-US" sz="28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4" name="Rectangle 13"/>
          <p:cNvSpPr/>
          <p:nvPr/>
        </p:nvSpPr>
        <p:spPr>
          <a:xfrm>
            <a:off x="6553200" y="2896097"/>
            <a:ext cx="1678640" cy="523220"/>
          </a:xfrm>
          <a:prstGeom prst="rect">
            <a:avLst/>
          </a:prstGeom>
          <a:noFill/>
        </p:spPr>
        <p:txBody>
          <a:bodyPr wrap="none" lIns="91440" tIns="45720" rIns="91440" bIns="4572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Our Study</a:t>
            </a:r>
            <a:endParaRPr lang="en-US" sz="28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6" name="TextBox 15"/>
          <p:cNvSpPr txBox="1"/>
          <p:nvPr/>
        </p:nvSpPr>
        <p:spPr>
          <a:xfrm>
            <a:off x="6037709" y="3433998"/>
            <a:ext cx="2649091" cy="40011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342900" indent="-342900">
              <a:buFont typeface="Wingdings" charset="2"/>
              <a:buChar char="§"/>
            </a:pPr>
            <a:r>
              <a:rPr lang="en-US" sz="2000" dirty="0" smtClean="0"/>
              <a:t>Host Based Analysis</a:t>
            </a:r>
          </a:p>
        </p:txBody>
      </p:sp>
      <p:sp>
        <p:nvSpPr>
          <p:cNvPr id="17" name="Rectangle 16"/>
          <p:cNvSpPr/>
          <p:nvPr/>
        </p:nvSpPr>
        <p:spPr>
          <a:xfrm>
            <a:off x="5887503" y="4054135"/>
            <a:ext cx="3212366" cy="646331"/>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marL="342900" indent="-342900">
              <a:buFont typeface="Wingdings" charset="2"/>
              <a:buChar char="§"/>
            </a:pPr>
            <a:r>
              <a:rPr lang="en-US" dirty="0" smtClean="0"/>
              <a:t>Malicious </a:t>
            </a:r>
            <a:r>
              <a:rPr lang="en-US" dirty="0"/>
              <a:t>DNS </a:t>
            </a:r>
            <a:r>
              <a:rPr lang="en-US" dirty="0" smtClean="0"/>
              <a:t>features </a:t>
            </a:r>
            <a:r>
              <a:rPr lang="en-US" dirty="0"/>
              <a:t>from </a:t>
            </a:r>
            <a:r>
              <a:rPr lang="en-US" dirty="0" smtClean="0"/>
              <a:t>Sandbox DNS traffic</a:t>
            </a:r>
            <a:endParaRPr lang="en-US" dirty="0"/>
          </a:p>
        </p:txBody>
      </p:sp>
      <p:sp>
        <p:nvSpPr>
          <p:cNvPr id="20" name="Rectangle 19"/>
          <p:cNvSpPr/>
          <p:nvPr/>
        </p:nvSpPr>
        <p:spPr>
          <a:xfrm>
            <a:off x="778486" y="1190727"/>
            <a:ext cx="8365514" cy="1323439"/>
          </a:xfrm>
          <a:prstGeom prst="rect">
            <a:avLst/>
          </a:prstGeom>
        </p:spPr>
        <p:txBody>
          <a:bodyPr wrap="square">
            <a:spAutoFit/>
          </a:bodyPr>
          <a:lstStyle/>
          <a:p>
            <a:pPr>
              <a:buFont typeface="Wingdings" charset="2"/>
              <a:buChar char="§"/>
            </a:pPr>
            <a:r>
              <a:rPr lang="en-US" sz="2000" dirty="0"/>
              <a:t>Main Objective </a:t>
            </a:r>
          </a:p>
          <a:p>
            <a:pPr lvl="1">
              <a:buFont typeface="Wingdings" charset="2"/>
              <a:buChar char="§"/>
            </a:pPr>
            <a:r>
              <a:rPr lang="en-US" sz="2000" dirty="0"/>
              <a:t>To characterize the signatures of DNS traffic of malicious activities </a:t>
            </a:r>
          </a:p>
          <a:p>
            <a:pPr lvl="1">
              <a:buFont typeface="Wingdings" charset="2"/>
              <a:buChar char="§"/>
            </a:pPr>
            <a:r>
              <a:rPr lang="en-US" sz="2000" dirty="0"/>
              <a:t>To identify the infected hosts with high probability</a:t>
            </a:r>
          </a:p>
          <a:p>
            <a:pPr marL="685800" lvl="1" indent="-457200">
              <a:buFont typeface="Wingdings" charset="2"/>
              <a:buChar char="§"/>
            </a:pPr>
            <a:endParaRPr lang="en-US" sz="2000" dirty="0"/>
          </a:p>
        </p:txBody>
      </p:sp>
    </p:spTree>
    <p:extLst>
      <p:ext uri="{BB962C8B-B14F-4D97-AF65-F5344CB8AC3E}">
        <p14:creationId xmlns:p14="http://schemas.microsoft.com/office/powerpoint/2010/main" val="398061166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Studies(Analysis on DNS traffic</a:t>
              </a:r>
              <a:r>
                <a:rPr lang="en-US" sz="2700" dirty="0"/>
                <a:t>)</a:t>
              </a:r>
              <a:endParaRPr lang="en-US" sz="2700" kern="1200" dirty="0"/>
            </a:p>
          </p:txBody>
        </p:sp>
      </p:grpSp>
      <p:pic>
        <p:nvPicPr>
          <p:cNvPr id="12" name="Picture 11" descr="Screen Shot 2012-08-02 at 1.53.48 AM.png"/>
          <p:cNvPicPr>
            <a:picLocks noChangeAspect="1"/>
          </p:cNvPicPr>
          <p:nvPr/>
        </p:nvPicPr>
        <p:blipFill rotWithShape="1">
          <a:blip r:embed="rId3">
            <a:extLst>
              <a:ext uri="{28A0092B-C50C-407E-A947-70E740481C1C}">
                <a14:useLocalDpi xmlns:a14="http://schemas.microsoft.com/office/drawing/2010/main" val="0"/>
              </a:ext>
            </a:extLst>
          </a:blip>
          <a:srcRect l="19896" t="24841" r="42750" b="24086"/>
          <a:stretch/>
        </p:blipFill>
        <p:spPr>
          <a:xfrm>
            <a:off x="-7068" y="1578820"/>
            <a:ext cx="5290815" cy="4067178"/>
          </a:xfrm>
          <a:prstGeom prst="rect">
            <a:avLst/>
          </a:prstGeom>
        </p:spPr>
      </p:pic>
      <p:sp>
        <p:nvSpPr>
          <p:cNvPr id="13" name="TextBox 12"/>
          <p:cNvSpPr txBox="1"/>
          <p:nvPr/>
        </p:nvSpPr>
        <p:spPr>
          <a:xfrm>
            <a:off x="5283747" y="2196619"/>
            <a:ext cx="3860253" cy="313932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285750" indent="-285750">
              <a:buFont typeface="Arial"/>
              <a:buChar char="•"/>
            </a:pPr>
            <a:r>
              <a:rPr lang="en-US" dirty="0" smtClean="0"/>
              <a:t>Screening </a:t>
            </a:r>
          </a:p>
          <a:p>
            <a:pPr marL="742950" lvl="1" indent="-285750">
              <a:buFont typeface="Arial"/>
              <a:buChar char="•"/>
            </a:pPr>
            <a:r>
              <a:rPr lang="en-US" dirty="0" smtClean="0"/>
              <a:t>Matching with Known Blacklist</a:t>
            </a:r>
          </a:p>
          <a:p>
            <a:pPr marL="742950" lvl="1" indent="-285750">
              <a:buFont typeface="Arial"/>
              <a:buChar char="•"/>
            </a:pPr>
            <a:r>
              <a:rPr lang="en-US" dirty="0" smtClean="0"/>
              <a:t>Behavioral Similarity</a:t>
            </a:r>
          </a:p>
          <a:p>
            <a:pPr marL="742950" lvl="1" indent="-285750">
              <a:buFont typeface="Arial"/>
              <a:buChar char="•"/>
            </a:pPr>
            <a:endParaRPr lang="en-US" dirty="0" smtClean="0"/>
          </a:p>
          <a:p>
            <a:pPr marL="285750" indent="-285750">
              <a:buFont typeface="Arial"/>
              <a:buChar char="•"/>
            </a:pPr>
            <a:r>
              <a:rPr lang="en-US" dirty="0" smtClean="0"/>
              <a:t>Host Based Analysis</a:t>
            </a:r>
          </a:p>
          <a:p>
            <a:pPr marL="285750" indent="-285750">
              <a:buFont typeface="Arial"/>
              <a:buChar char="•"/>
            </a:pPr>
            <a:endParaRPr lang="en-US" dirty="0" smtClean="0"/>
          </a:p>
          <a:p>
            <a:pPr marL="285750" indent="-285750">
              <a:buFont typeface="Arial"/>
              <a:buChar char="•"/>
            </a:pPr>
            <a:r>
              <a:rPr lang="en-US" dirty="0" smtClean="0"/>
              <a:t>Update Blacklist </a:t>
            </a:r>
          </a:p>
          <a:p>
            <a:endParaRPr lang="en-US" dirty="0" smtClean="0"/>
          </a:p>
          <a:p>
            <a:pPr marL="285750" indent="-285750">
              <a:buFont typeface="Arial"/>
              <a:buChar char="•"/>
            </a:pPr>
            <a:r>
              <a:rPr lang="en-US" dirty="0" smtClean="0"/>
              <a:t>Update Behaviors</a:t>
            </a:r>
          </a:p>
          <a:p>
            <a:pPr marL="285750" indent="-285750">
              <a:buFont typeface="Arial"/>
              <a:buChar char="•"/>
            </a:pPr>
            <a:endParaRPr lang="en-US" dirty="0"/>
          </a:p>
          <a:p>
            <a:pPr marL="285750" indent="-285750">
              <a:buFont typeface="Arial"/>
              <a:buChar char="•"/>
            </a:pPr>
            <a:r>
              <a:rPr lang="en-US" dirty="0" smtClean="0"/>
              <a:t>Update Blacklists</a:t>
            </a:r>
          </a:p>
        </p:txBody>
      </p:sp>
      <p:sp>
        <p:nvSpPr>
          <p:cNvPr id="11" name="Content Placeholder 2"/>
          <p:cNvSpPr>
            <a:spLocks noGrp="1"/>
          </p:cNvSpPr>
          <p:nvPr>
            <p:ph idx="1"/>
          </p:nvPr>
        </p:nvSpPr>
        <p:spPr>
          <a:xfrm>
            <a:off x="778485" y="965419"/>
            <a:ext cx="8229600" cy="424808"/>
          </a:xfrm>
        </p:spPr>
        <p:txBody>
          <a:bodyPr>
            <a:normAutofit lnSpcReduction="10000"/>
          </a:bodyPr>
          <a:lstStyle/>
          <a:p>
            <a:r>
              <a:rPr lang="en-US" sz="2400" dirty="0" smtClean="0"/>
              <a:t>Design </a:t>
            </a:r>
            <a:endParaRPr lang="en-US" sz="2400" dirty="0"/>
          </a:p>
        </p:txBody>
      </p:sp>
    </p:spTree>
    <p:extLst>
      <p:ext uri="{BB962C8B-B14F-4D97-AF65-F5344CB8AC3E}">
        <p14:creationId xmlns:p14="http://schemas.microsoft.com/office/powerpoint/2010/main" val="153410097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0752" y="1684197"/>
            <a:ext cx="7956048" cy="4521950"/>
          </a:xfrm>
        </p:spPr>
        <p:txBody>
          <a:bodyPr>
            <a:normAutofit fontScale="70000" lnSpcReduction="20000"/>
          </a:bodyPr>
          <a:lstStyle/>
          <a:p>
            <a:pPr>
              <a:buFont typeface="Wingdings" charset="2"/>
              <a:buChar char="§"/>
            </a:pPr>
            <a:r>
              <a:rPr lang="en-US" dirty="0" err="1" smtClean="0"/>
              <a:t>Spybot</a:t>
            </a:r>
            <a:r>
              <a:rPr lang="en-US" dirty="0" smtClean="0"/>
              <a:t> DNS traffic</a:t>
            </a:r>
          </a:p>
          <a:p>
            <a:pPr lvl="1">
              <a:buFont typeface="Wingdings" charset="2"/>
              <a:buChar char="§"/>
            </a:pPr>
            <a:r>
              <a:rPr lang="en-US" dirty="0" smtClean="0"/>
              <a:t>Nature of DGA -&gt; Third Level domains pattern</a:t>
            </a:r>
          </a:p>
          <a:p>
            <a:pPr lvl="1">
              <a:buFont typeface="Wingdings" charset="2"/>
              <a:buChar char="§"/>
            </a:pPr>
            <a:r>
              <a:rPr lang="en-US" dirty="0" err="1" smtClean="0"/>
              <a:t>Eg</a:t>
            </a:r>
            <a:r>
              <a:rPr lang="en-US" dirty="0" smtClean="0"/>
              <a:t>- </a:t>
            </a:r>
          </a:p>
          <a:p>
            <a:pPr lvl="2">
              <a:buFont typeface="Wingdings" charset="2"/>
              <a:buChar char="§"/>
            </a:pPr>
            <a:r>
              <a:rPr lang="pt-BR" dirty="0" smtClean="0"/>
              <a:t>*</a:t>
            </a:r>
            <a:r>
              <a:rPr lang="pt-BR" dirty="0"/>
              <a:t>.</a:t>
            </a:r>
            <a:r>
              <a:rPr lang="pt-BR" dirty="0" err="1"/>
              <a:t>hn.org</a:t>
            </a:r>
            <a:r>
              <a:rPr lang="pt-BR" dirty="0" smtClean="0"/>
              <a:t> </a:t>
            </a:r>
            <a:r>
              <a:rPr lang="pt-BR" dirty="0"/>
              <a:t>147</a:t>
            </a:r>
            <a:r>
              <a:rPr lang="pt-BR" dirty="0" smtClean="0"/>
              <a:t> </a:t>
            </a:r>
          </a:p>
          <a:p>
            <a:pPr lvl="2">
              <a:buFont typeface="Wingdings" charset="2"/>
              <a:buChar char="§"/>
            </a:pPr>
            <a:r>
              <a:rPr lang="pt-BR" dirty="0" smtClean="0"/>
              <a:t>*</a:t>
            </a:r>
            <a:r>
              <a:rPr lang="pt-BR" dirty="0"/>
              <a:t>.</a:t>
            </a:r>
            <a:r>
              <a:rPr lang="pt-BR" dirty="0" err="1"/>
              <a:t>afraid.org</a:t>
            </a:r>
            <a:r>
              <a:rPr lang="pt-BR" dirty="0" smtClean="0"/>
              <a:t> </a:t>
            </a:r>
            <a:r>
              <a:rPr lang="pt-BR" dirty="0"/>
              <a:t>148</a:t>
            </a:r>
            <a:r>
              <a:rPr lang="pt-BR" dirty="0" smtClean="0"/>
              <a:t> </a:t>
            </a:r>
          </a:p>
          <a:p>
            <a:pPr lvl="2">
              <a:buFont typeface="Wingdings" charset="2"/>
              <a:buChar char="§"/>
            </a:pPr>
            <a:r>
              <a:rPr lang="pt-BR" dirty="0" smtClean="0"/>
              <a:t>*</a:t>
            </a:r>
            <a:r>
              <a:rPr lang="pt-BR" dirty="0"/>
              <a:t>.</a:t>
            </a:r>
            <a:r>
              <a:rPr lang="pt-BR" dirty="0" err="1"/>
              <a:t>yi.org</a:t>
            </a:r>
            <a:r>
              <a:rPr lang="pt-BR" dirty="0" smtClean="0"/>
              <a:t> </a:t>
            </a:r>
            <a:r>
              <a:rPr lang="pt-BR" dirty="0"/>
              <a:t>147</a:t>
            </a:r>
            <a:r>
              <a:rPr lang="pt-BR" dirty="0" smtClean="0"/>
              <a:t> </a:t>
            </a:r>
          </a:p>
          <a:p>
            <a:pPr lvl="2">
              <a:buFont typeface="Wingdings" charset="2"/>
              <a:buChar char="§"/>
            </a:pPr>
            <a:r>
              <a:rPr lang="pt-BR" dirty="0" smtClean="0"/>
              <a:t>*</a:t>
            </a:r>
            <a:r>
              <a:rPr lang="pt-BR" dirty="0"/>
              <a:t>.</a:t>
            </a:r>
            <a:r>
              <a:rPr lang="pt-BR" dirty="0" err="1"/>
              <a:t>dynserv.com</a:t>
            </a:r>
            <a:r>
              <a:rPr lang="pt-BR" dirty="0" smtClean="0"/>
              <a:t> </a:t>
            </a:r>
            <a:r>
              <a:rPr lang="pt-BR" dirty="0"/>
              <a:t>148</a:t>
            </a:r>
            <a:r>
              <a:rPr lang="pt-BR" dirty="0" smtClean="0"/>
              <a:t> </a:t>
            </a:r>
            <a:r>
              <a:rPr lang="en-US" dirty="0" smtClean="0"/>
              <a:t> </a:t>
            </a:r>
          </a:p>
          <a:p>
            <a:pPr lvl="1">
              <a:buFont typeface="Wingdings" charset="2"/>
              <a:buChar char="§"/>
            </a:pPr>
            <a:r>
              <a:rPr lang="en-US" dirty="0" smtClean="0"/>
              <a:t>A Queries for Mail/Web?</a:t>
            </a:r>
          </a:p>
          <a:p>
            <a:pPr lvl="2">
              <a:buFont typeface="Wingdings" charset="2"/>
              <a:buChar char="§"/>
            </a:pPr>
            <a:r>
              <a:rPr lang="en-US" dirty="0"/>
              <a:t>Week 1-&gt;(3091/130491  </a:t>
            </a:r>
            <a:r>
              <a:rPr lang="en-US" dirty="0" err="1"/>
              <a:t>uniq</a:t>
            </a:r>
            <a:r>
              <a:rPr lang="en-US" dirty="0"/>
              <a:t> A? queries)(DGA generated domains) </a:t>
            </a:r>
            <a:endParaRPr lang="en-US" dirty="0" smtClean="0"/>
          </a:p>
          <a:p>
            <a:pPr lvl="2">
              <a:buFont typeface="Wingdings" charset="2"/>
              <a:buChar char="§"/>
            </a:pPr>
            <a:r>
              <a:rPr lang="en-US" dirty="0"/>
              <a:t>Week2 -&gt;(2284/173237 </a:t>
            </a:r>
            <a:r>
              <a:rPr lang="en-US" dirty="0" err="1"/>
              <a:t>uniq</a:t>
            </a:r>
            <a:r>
              <a:rPr lang="en-US" dirty="0"/>
              <a:t> A? queries)new domains= 1430 </a:t>
            </a:r>
            <a:endParaRPr lang="en-US" dirty="0" smtClean="0"/>
          </a:p>
          <a:p>
            <a:pPr lvl="2">
              <a:buFont typeface="Wingdings" charset="2"/>
              <a:buChar char="§"/>
            </a:pPr>
            <a:r>
              <a:rPr lang="en-US" dirty="0"/>
              <a:t>Week 3 -&gt;(24/190314 </a:t>
            </a:r>
            <a:r>
              <a:rPr lang="en-US" dirty="0" err="1"/>
              <a:t>uniq</a:t>
            </a:r>
            <a:r>
              <a:rPr lang="en-US" dirty="0"/>
              <a:t> A? queries ) new domains =10</a:t>
            </a:r>
          </a:p>
          <a:p>
            <a:pPr lvl="2">
              <a:buFont typeface="Wingdings" charset="2"/>
              <a:buChar char="§"/>
            </a:pPr>
            <a:r>
              <a:rPr lang="en-US" dirty="0"/>
              <a:t>Week 4 -&gt;(31/137417 </a:t>
            </a:r>
            <a:r>
              <a:rPr lang="en-US" dirty="0" err="1"/>
              <a:t>uniq</a:t>
            </a:r>
            <a:r>
              <a:rPr lang="en-US" dirty="0"/>
              <a:t> A? queries )new domains= </a:t>
            </a:r>
            <a:r>
              <a:rPr lang="en-US" dirty="0" smtClean="0"/>
              <a:t>8</a:t>
            </a:r>
          </a:p>
          <a:p>
            <a:pPr lvl="2">
              <a:buFont typeface="Wingdings" charset="2"/>
              <a:buChar char="§"/>
            </a:pPr>
            <a:r>
              <a:rPr lang="en-US" dirty="0"/>
              <a:t>Week 5 -&gt;(19/148462 </a:t>
            </a:r>
            <a:r>
              <a:rPr lang="en-US" dirty="0" err="1"/>
              <a:t>uniq</a:t>
            </a:r>
            <a:r>
              <a:rPr lang="en-US" dirty="0"/>
              <a:t> A? queries ) new domains=1</a:t>
            </a:r>
          </a:p>
          <a:p>
            <a:pPr lvl="2">
              <a:buFont typeface="Wingdings" charset="2"/>
              <a:buChar char="§"/>
            </a:pPr>
            <a:r>
              <a:rPr lang="en-US" dirty="0"/>
              <a:t>Week 6 -&gt;( 25/116968 </a:t>
            </a:r>
            <a:r>
              <a:rPr lang="en-US" dirty="0" err="1"/>
              <a:t>uniq</a:t>
            </a:r>
            <a:r>
              <a:rPr lang="en-US" dirty="0"/>
              <a:t> A? queries )no new </a:t>
            </a:r>
            <a:r>
              <a:rPr lang="en-US" dirty="0" smtClean="0"/>
              <a:t>domain</a:t>
            </a:r>
          </a:p>
          <a:p>
            <a:pPr lvl="2">
              <a:buFont typeface="Wingdings" charset="2"/>
              <a:buChar char="§"/>
            </a:pPr>
            <a:r>
              <a:rPr lang="en-US" dirty="0" smtClean="0"/>
              <a:t> </a:t>
            </a:r>
            <a:r>
              <a:rPr lang="en-US" dirty="0"/>
              <a:t>All unique domains for 6 </a:t>
            </a:r>
            <a:r>
              <a:rPr lang="en-US" dirty="0" smtClean="0"/>
              <a:t>week ( A Queries for Web)(</a:t>
            </a:r>
            <a:r>
              <a:rPr lang="en-US" dirty="0"/>
              <a:t>not MX related)= </a:t>
            </a:r>
            <a:r>
              <a:rPr lang="en-US" dirty="0" smtClean="0"/>
              <a:t>4609</a:t>
            </a:r>
          </a:p>
          <a:p>
            <a:pPr marL="0" indent="0">
              <a:buNone/>
            </a:pPr>
            <a:endParaRPr lang="en-US" dirty="0" smtClean="0"/>
          </a:p>
          <a:p>
            <a:pPr marL="0" indent="0">
              <a:buNone/>
            </a:pPr>
            <a:endParaRPr lang="en-US" dirty="0" smtClean="0"/>
          </a:p>
          <a:p>
            <a:endParaRPr lang="en-US" dirty="0"/>
          </a:p>
        </p:txBody>
      </p:sp>
      <p:sp>
        <p:nvSpPr>
          <p:cNvPr id="4" name="Slide Number Placeholder 3"/>
          <p:cNvSpPr>
            <a:spLocks noGrp="1"/>
          </p:cNvSpPr>
          <p:nvPr>
            <p:ph type="sldNum" sz="quarter" idx="12"/>
          </p:nvPr>
        </p:nvSpPr>
        <p:spPr/>
        <p:txBody>
          <a:bodyPr/>
          <a:lstStyle/>
          <a:p>
            <a:fld id="{4CD3F845-1450-AD48-8870-624090ECF818}" type="slidenum">
              <a:rPr lang="en-US" smtClean="0"/>
              <a:t>17</a:t>
            </a:fld>
            <a:endParaRPr lang="en-US"/>
          </a:p>
        </p:txBody>
      </p:sp>
      <p:grpSp>
        <p:nvGrpSpPr>
          <p:cNvPr id="6" name="Group 5"/>
          <p:cNvGrpSpPr/>
          <p:nvPr/>
        </p:nvGrpSpPr>
        <p:grpSpPr>
          <a:xfrm>
            <a:off x="142990" y="246338"/>
            <a:ext cx="635496" cy="907851"/>
            <a:chOff x="1" y="789887"/>
            <a:chExt cx="635496" cy="907851"/>
          </a:xfrm>
        </p:grpSpPr>
        <p:sp>
          <p:nvSpPr>
            <p:cNvPr id="7" name="Chevron 6"/>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8"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9" name="Group 8"/>
          <p:cNvGrpSpPr/>
          <p:nvPr/>
        </p:nvGrpSpPr>
        <p:grpSpPr>
          <a:xfrm>
            <a:off x="778485" y="246339"/>
            <a:ext cx="8365515" cy="590103"/>
            <a:chOff x="635496" y="789888"/>
            <a:chExt cx="5460503" cy="590103"/>
          </a:xfrm>
        </p:grpSpPr>
        <p:sp>
          <p:nvSpPr>
            <p:cNvPr id="10" name="Round Same Side Corner Rectangle 9"/>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1"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Studies(Analysis on DNS traffic-Packet)</a:t>
              </a:r>
              <a:endParaRPr lang="en-US" sz="2700" kern="1200" dirty="0"/>
            </a:p>
          </p:txBody>
        </p:sp>
      </p:grpSp>
      <p:sp>
        <p:nvSpPr>
          <p:cNvPr id="12" name="Content Placeholder 2"/>
          <p:cNvSpPr txBox="1">
            <a:spLocks/>
          </p:cNvSpPr>
          <p:nvPr/>
        </p:nvSpPr>
        <p:spPr>
          <a:xfrm>
            <a:off x="778485" y="879614"/>
            <a:ext cx="8229600" cy="42480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smtClean="0"/>
              <a:t>Results( </a:t>
            </a:r>
            <a:r>
              <a:rPr lang="en-US" sz="2400" dirty="0" err="1" smtClean="0"/>
              <a:t>Spybot</a:t>
            </a:r>
            <a:r>
              <a:rPr lang="en-US" sz="2400" dirty="0" smtClean="0"/>
              <a:t>)</a:t>
            </a:r>
            <a:endParaRPr lang="en-US" sz="2400" dirty="0"/>
          </a:p>
        </p:txBody>
      </p:sp>
    </p:spTree>
    <p:extLst>
      <p:ext uri="{BB962C8B-B14F-4D97-AF65-F5344CB8AC3E}">
        <p14:creationId xmlns:p14="http://schemas.microsoft.com/office/powerpoint/2010/main" val="3428521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22178" y="2098435"/>
            <a:ext cx="7721412" cy="2005782"/>
          </a:xfrm>
        </p:spPr>
        <p:style>
          <a:lnRef idx="2">
            <a:schemeClr val="accent4"/>
          </a:lnRef>
          <a:fillRef idx="1">
            <a:schemeClr val="lt1"/>
          </a:fillRef>
          <a:effectRef idx="0">
            <a:schemeClr val="accent4"/>
          </a:effectRef>
          <a:fontRef idx="minor">
            <a:schemeClr val="dk1"/>
          </a:fontRef>
        </p:style>
        <p:txBody>
          <a:bodyPr>
            <a:normAutofit/>
          </a:bodyPr>
          <a:lstStyle/>
          <a:p>
            <a:pPr>
              <a:buFont typeface="Wingdings" charset="2"/>
              <a:buChar char="§"/>
            </a:pPr>
            <a:r>
              <a:rPr lang="en-US" sz="2400" dirty="0" smtClean="0"/>
              <a:t>Domestic University </a:t>
            </a:r>
            <a:r>
              <a:rPr lang="en-US" sz="2400" dirty="0"/>
              <a:t>Log </a:t>
            </a:r>
            <a:r>
              <a:rPr lang="en-US" sz="2400" dirty="0" smtClean="0"/>
              <a:t>Data(29 to 1 July 2012 ) </a:t>
            </a:r>
          </a:p>
          <a:p>
            <a:pPr lvl="1">
              <a:buFont typeface="Wingdings" charset="2"/>
              <a:buChar char="§"/>
            </a:pPr>
            <a:r>
              <a:rPr lang="en-US" sz="2400" dirty="0" smtClean="0"/>
              <a:t>Found malware </a:t>
            </a:r>
            <a:r>
              <a:rPr lang="en-US" sz="2400" dirty="0"/>
              <a:t>related domains </a:t>
            </a:r>
            <a:r>
              <a:rPr lang="en-US" sz="2400" dirty="0" smtClean="0"/>
              <a:t>= </a:t>
            </a:r>
            <a:r>
              <a:rPr lang="en-US" sz="2400" dirty="0"/>
              <a:t>41 </a:t>
            </a:r>
          </a:p>
          <a:p>
            <a:pPr lvl="1">
              <a:buFont typeface="Wingdings" charset="2"/>
              <a:buChar char="§"/>
            </a:pPr>
            <a:r>
              <a:rPr lang="en-US" sz="2400" dirty="0" smtClean="0"/>
              <a:t>Suspicious IPs	</a:t>
            </a:r>
            <a:r>
              <a:rPr lang="en-US" sz="2400" dirty="0"/>
              <a:t>	= </a:t>
            </a:r>
            <a:r>
              <a:rPr lang="en-US" sz="2400" dirty="0" smtClean="0"/>
              <a:t>255</a:t>
            </a:r>
          </a:p>
          <a:p>
            <a:pPr marL="914400" lvl="2" indent="0">
              <a:buNone/>
            </a:pPr>
            <a:r>
              <a:rPr lang="en-US" dirty="0" smtClean="0"/>
              <a:t>(Matching </a:t>
            </a:r>
            <a:r>
              <a:rPr lang="pl-PL" dirty="0" err="1" smtClean="0"/>
              <a:t>wi</a:t>
            </a:r>
            <a:r>
              <a:rPr lang="en-US" dirty="0" err="1" smtClean="0"/>
              <a:t>th</a:t>
            </a:r>
            <a:r>
              <a:rPr lang="en-US" dirty="0" smtClean="0"/>
              <a:t> known malicious domains list ) </a:t>
            </a:r>
            <a:endParaRPr lang="en-US" sz="2600" dirty="0"/>
          </a:p>
          <a:p>
            <a:pPr marL="0" indent="0">
              <a:buNone/>
            </a:pPr>
            <a:endParaRPr lang="en-US" sz="2600" dirty="0" smtClean="0"/>
          </a:p>
          <a:p>
            <a:pPr lvl="1"/>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4CD3F845-1450-AD48-8870-624090ECF818}" type="slidenum">
              <a:rPr lang="en-US" smtClean="0"/>
              <a:t>18</a:t>
            </a:fld>
            <a:endParaRPr lang="en-US"/>
          </a:p>
        </p:txBody>
      </p:sp>
      <p:grpSp>
        <p:nvGrpSpPr>
          <p:cNvPr id="6" name="Group 5"/>
          <p:cNvGrpSpPr/>
          <p:nvPr/>
        </p:nvGrpSpPr>
        <p:grpSpPr>
          <a:xfrm>
            <a:off x="142990" y="246338"/>
            <a:ext cx="635496" cy="907851"/>
            <a:chOff x="1" y="789887"/>
            <a:chExt cx="635496" cy="907851"/>
          </a:xfrm>
        </p:grpSpPr>
        <p:sp>
          <p:nvSpPr>
            <p:cNvPr id="7" name="Chevron 6"/>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8"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9" name="Group 8"/>
          <p:cNvGrpSpPr/>
          <p:nvPr/>
        </p:nvGrpSpPr>
        <p:grpSpPr>
          <a:xfrm>
            <a:off x="778485" y="246339"/>
            <a:ext cx="8365515" cy="590103"/>
            <a:chOff x="635496" y="789888"/>
            <a:chExt cx="5460503" cy="590103"/>
          </a:xfrm>
        </p:grpSpPr>
        <p:sp>
          <p:nvSpPr>
            <p:cNvPr id="10" name="Round Same Side Corner Rectangle 9"/>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1"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Studies(Analysis on DNS traffic – Cache Log)</a:t>
              </a:r>
              <a:endParaRPr lang="en-US" sz="2700" kern="1200" dirty="0"/>
            </a:p>
          </p:txBody>
        </p:sp>
      </p:grpSp>
      <p:sp>
        <p:nvSpPr>
          <p:cNvPr id="12" name="Content Placeholder 2"/>
          <p:cNvSpPr txBox="1">
            <a:spLocks/>
          </p:cNvSpPr>
          <p:nvPr/>
        </p:nvSpPr>
        <p:spPr>
          <a:xfrm>
            <a:off x="778485" y="879614"/>
            <a:ext cx="8321384" cy="88722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700" dirty="0" smtClean="0"/>
              <a:t>Results(Domestic University/Domestic Research Center)</a:t>
            </a:r>
            <a:endParaRPr lang="en-US" sz="2700" dirty="0"/>
          </a:p>
        </p:txBody>
      </p:sp>
      <p:sp>
        <p:nvSpPr>
          <p:cNvPr id="2" name="TextBox 1"/>
          <p:cNvSpPr txBox="1"/>
          <p:nvPr/>
        </p:nvSpPr>
        <p:spPr>
          <a:xfrm>
            <a:off x="522178" y="4879023"/>
            <a:ext cx="7721412" cy="147732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buFont typeface="Wingdings" charset="2"/>
              <a:buChar char="§"/>
            </a:pPr>
            <a:r>
              <a:rPr lang="en-US" sz="2400" dirty="0"/>
              <a:t>Domestic Research Center Log Data( July 10, 2012 ) </a:t>
            </a:r>
          </a:p>
          <a:p>
            <a:pPr lvl="1">
              <a:buFont typeface="Wingdings" charset="2"/>
              <a:buChar char="§"/>
            </a:pPr>
            <a:r>
              <a:rPr lang="en-US" sz="2400" dirty="0"/>
              <a:t>Found malware related domains=29</a:t>
            </a:r>
          </a:p>
          <a:p>
            <a:pPr lvl="1">
              <a:buFont typeface="Wingdings" charset="2"/>
              <a:buChar char="§"/>
            </a:pPr>
            <a:r>
              <a:rPr lang="en-US" sz="2400" dirty="0"/>
              <a:t>Suspicious IP = unknown IP information </a:t>
            </a:r>
          </a:p>
          <a:p>
            <a:endParaRPr lang="en-US" dirty="0"/>
          </a:p>
        </p:txBody>
      </p:sp>
    </p:spTree>
    <p:extLst>
      <p:ext uri="{BB962C8B-B14F-4D97-AF65-F5344CB8AC3E}">
        <p14:creationId xmlns:p14="http://schemas.microsoft.com/office/powerpoint/2010/main" val="50599069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568450"/>
            <a:ext cx="8959489" cy="5289550"/>
          </a:xfrm>
        </p:spPr>
        <p:txBody>
          <a:bodyPr>
            <a:normAutofit fontScale="92500" lnSpcReduction="20000"/>
          </a:bodyPr>
          <a:lstStyle/>
          <a:p>
            <a:pPr algn="just">
              <a:buFont typeface="Wingdings" charset="2"/>
              <a:buChar char="§"/>
            </a:pPr>
            <a:r>
              <a:rPr lang="en-US" sz="2600" dirty="0" smtClean="0"/>
              <a:t>Collaborative Research with Ministry of Communications, Posts and Telegraphs and Research Center for Information and Physical Security by Asia Pacific Telecom Fund provided to Myanmar.</a:t>
            </a:r>
          </a:p>
          <a:p>
            <a:pPr marL="0" indent="0" algn="just">
              <a:buNone/>
            </a:pPr>
            <a:endParaRPr lang="en-US" sz="2600" dirty="0" smtClean="0"/>
          </a:p>
          <a:p>
            <a:pPr>
              <a:buFont typeface="Wingdings" charset="2"/>
              <a:buChar char="§"/>
            </a:pPr>
            <a:r>
              <a:rPr lang="en-US" sz="2600" dirty="0" smtClean="0"/>
              <a:t>Objectives </a:t>
            </a:r>
          </a:p>
          <a:p>
            <a:pPr lvl="1">
              <a:buFont typeface="Wingdings" charset="2"/>
              <a:buChar char="§"/>
            </a:pPr>
            <a:r>
              <a:rPr lang="en-US" sz="2600" dirty="0" smtClean="0"/>
              <a:t>To </a:t>
            </a:r>
            <a:r>
              <a:rPr lang="en-US" sz="2600" dirty="0"/>
              <a:t>identify malware infected hosts </a:t>
            </a:r>
            <a:endParaRPr lang="en-US" sz="2600" dirty="0" smtClean="0"/>
          </a:p>
          <a:p>
            <a:pPr lvl="1">
              <a:buFont typeface="Wingdings" charset="2"/>
              <a:buChar char="§"/>
            </a:pPr>
            <a:r>
              <a:rPr lang="en-US" sz="2600" dirty="0" smtClean="0"/>
              <a:t>To </a:t>
            </a:r>
            <a:r>
              <a:rPr lang="en-US" sz="2600" dirty="0"/>
              <a:t>reduce the damage penetrated by malicious online </a:t>
            </a:r>
            <a:r>
              <a:rPr lang="en-US" sz="2600" dirty="0" smtClean="0"/>
              <a:t>activities</a:t>
            </a:r>
          </a:p>
          <a:p>
            <a:pPr lvl="1">
              <a:buFont typeface="Wingdings" charset="2"/>
              <a:buChar char="§"/>
            </a:pPr>
            <a:r>
              <a:rPr lang="en-US" sz="2600" dirty="0" smtClean="0"/>
              <a:t>To </a:t>
            </a:r>
            <a:r>
              <a:rPr lang="en-US" sz="2600" dirty="0"/>
              <a:t>improve quality of Services on Internet Security </a:t>
            </a:r>
            <a:endParaRPr lang="en-US" sz="2600" dirty="0" smtClean="0"/>
          </a:p>
          <a:p>
            <a:pPr lvl="1">
              <a:buFont typeface="Wingdings" charset="2"/>
              <a:buChar char="§"/>
            </a:pPr>
            <a:endParaRPr lang="en-US" sz="2600" dirty="0" smtClean="0"/>
          </a:p>
          <a:p>
            <a:pPr>
              <a:buFont typeface="Wingdings" charset="2"/>
              <a:buChar char="§"/>
            </a:pPr>
            <a:r>
              <a:rPr lang="en-US" sz="2600" dirty="0" smtClean="0"/>
              <a:t>Purpose </a:t>
            </a:r>
          </a:p>
          <a:p>
            <a:pPr lvl="1" fontAlgn="b" hangingPunct="0">
              <a:buFont typeface="Wingdings" charset="2"/>
              <a:buChar char="§"/>
            </a:pPr>
            <a:r>
              <a:rPr lang="en-US" sz="2600" dirty="0"/>
              <a:t>To deploy a monitoring system in Myanmar’s environment based on the research experience</a:t>
            </a:r>
          </a:p>
          <a:p>
            <a:pPr lvl="1" fontAlgn="b" hangingPunct="0">
              <a:buFont typeface="Wingdings" charset="2"/>
              <a:buChar char="§"/>
            </a:pPr>
            <a:r>
              <a:rPr lang="en-US" sz="2600" dirty="0" smtClean="0"/>
              <a:t>To </a:t>
            </a:r>
            <a:r>
              <a:rPr lang="en-US" sz="2600" dirty="0"/>
              <a:t>improve Human Resource </a:t>
            </a:r>
            <a:r>
              <a:rPr lang="en-US" sz="2600" dirty="0" smtClean="0"/>
              <a:t>Development</a:t>
            </a:r>
          </a:p>
          <a:p>
            <a:pPr lvl="1" fontAlgn="b" hangingPunct="0">
              <a:buFont typeface="Wingdings" charset="2"/>
              <a:buChar char="§"/>
            </a:pPr>
            <a:r>
              <a:rPr lang="en-US" sz="2600" dirty="0" smtClean="0"/>
              <a:t>To </a:t>
            </a:r>
            <a:r>
              <a:rPr lang="en-US" sz="2600" dirty="0"/>
              <a:t>get collaboration experience with a developed country</a:t>
            </a:r>
          </a:p>
          <a:p>
            <a:pPr marL="0" indent="0" fontAlgn="b" hangingPunct="0">
              <a:buNone/>
            </a:pPr>
            <a:endParaRPr lang="en-US" sz="3100" dirty="0" smtClean="0"/>
          </a:p>
          <a:p>
            <a:endParaRPr lang="en-US" dirty="0" smtClean="0"/>
          </a:p>
          <a:p>
            <a:pPr lvl="1"/>
            <a:endParaRPr lang="en-US" dirty="0" smtClean="0"/>
          </a:p>
          <a:p>
            <a:pPr lvl="1"/>
            <a:endParaRPr lang="en-US" dirty="0"/>
          </a:p>
        </p:txBody>
      </p:sp>
      <p:sp>
        <p:nvSpPr>
          <p:cNvPr id="4" name="Slide Number Placeholder 3"/>
          <p:cNvSpPr>
            <a:spLocks noGrp="1"/>
          </p:cNvSpPr>
          <p:nvPr>
            <p:ph type="sldNum" sz="quarter" idx="12"/>
          </p:nvPr>
        </p:nvSpPr>
        <p:spPr/>
        <p:txBody>
          <a:bodyPr/>
          <a:lstStyle/>
          <a:p>
            <a:fld id="{4CD3F845-1450-AD48-8870-624090ECF818}" type="slidenum">
              <a:rPr lang="en-US" smtClean="0"/>
              <a:t>19</a:t>
            </a:fld>
            <a:endParaRPr lang="en-US"/>
          </a:p>
        </p:txBody>
      </p:sp>
      <p:grpSp>
        <p:nvGrpSpPr>
          <p:cNvPr id="6" name="Group 5"/>
          <p:cNvGrpSpPr/>
          <p:nvPr/>
        </p:nvGrpSpPr>
        <p:grpSpPr>
          <a:xfrm>
            <a:off x="142990" y="246338"/>
            <a:ext cx="635496" cy="907851"/>
            <a:chOff x="1" y="789887"/>
            <a:chExt cx="635496" cy="907851"/>
          </a:xfrm>
        </p:grpSpPr>
        <p:sp>
          <p:nvSpPr>
            <p:cNvPr id="7" name="Chevron 6"/>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8"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9" name="Group 8"/>
          <p:cNvGrpSpPr/>
          <p:nvPr/>
        </p:nvGrpSpPr>
        <p:grpSpPr>
          <a:xfrm>
            <a:off x="778485" y="246339"/>
            <a:ext cx="8365515" cy="590103"/>
            <a:chOff x="635496" y="789888"/>
            <a:chExt cx="5460503" cy="590103"/>
          </a:xfrm>
        </p:grpSpPr>
        <p:sp>
          <p:nvSpPr>
            <p:cNvPr id="10" name="Round Same Side Corner Rectangle 9"/>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1"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Studies(Analysis on DNS traffic-Packet)</a:t>
              </a:r>
              <a:endParaRPr lang="en-US" sz="2700" kern="1200" dirty="0"/>
            </a:p>
          </p:txBody>
        </p:sp>
      </p:grpSp>
      <p:sp>
        <p:nvSpPr>
          <p:cNvPr id="12" name="Content Placeholder 2"/>
          <p:cNvSpPr txBox="1">
            <a:spLocks/>
          </p:cNvSpPr>
          <p:nvPr/>
        </p:nvSpPr>
        <p:spPr>
          <a:xfrm>
            <a:off x="778485" y="879614"/>
            <a:ext cx="8229600" cy="42480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smtClean="0"/>
              <a:t>Project Overview ( Myanmar ISP’s DNS traffic)</a:t>
            </a:r>
            <a:endParaRPr lang="en-US" sz="2400" dirty="0"/>
          </a:p>
        </p:txBody>
      </p:sp>
    </p:spTree>
    <p:extLst>
      <p:ext uri="{BB962C8B-B14F-4D97-AF65-F5344CB8AC3E}">
        <p14:creationId xmlns:p14="http://schemas.microsoft.com/office/powerpoint/2010/main" val="197872071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a:spLocks noGrp="1"/>
          </p:cNvSpPr>
          <p:nvPr>
            <p:ph idx="1"/>
          </p:nvPr>
        </p:nvSpPr>
        <p:spPr>
          <a:xfrm>
            <a:off x="138029" y="1747164"/>
            <a:ext cx="8329490" cy="4933694"/>
          </a:xfrm>
        </p:spPr>
        <p:txBody>
          <a:bodyPr>
            <a:normAutofit lnSpcReduction="10000"/>
          </a:bodyPr>
          <a:lstStyle/>
          <a:p>
            <a:pPr>
              <a:buFont typeface="Wingdings" charset="2"/>
              <a:buChar char="§"/>
            </a:pPr>
            <a:r>
              <a:rPr lang="en-US" sz="2400" dirty="0" smtClean="0">
                <a:latin typeface="+mj-lt"/>
              </a:rPr>
              <a:t>As an attacker : </a:t>
            </a:r>
          </a:p>
          <a:p>
            <a:pPr lvl="1">
              <a:buFont typeface="Wingdings" charset="2"/>
              <a:buChar char="§"/>
            </a:pPr>
            <a:r>
              <a:rPr lang="en-US" sz="2400" dirty="0" smtClean="0">
                <a:latin typeface="+mj-lt"/>
              </a:rPr>
              <a:t>Have challenge to build Flexible and Reliable Server Infrastructure</a:t>
            </a:r>
          </a:p>
          <a:p>
            <a:pPr lvl="1">
              <a:buFont typeface="Wingdings" charset="2"/>
              <a:buChar char="§"/>
            </a:pPr>
            <a:endParaRPr lang="en-US" sz="2400" dirty="0">
              <a:latin typeface="+mj-lt"/>
            </a:endParaRPr>
          </a:p>
          <a:p>
            <a:pPr lvl="1">
              <a:buFont typeface="Wingdings" charset="2"/>
              <a:buChar char="§"/>
            </a:pPr>
            <a:endParaRPr lang="en-US" sz="2400" dirty="0" smtClean="0">
              <a:latin typeface="+mj-lt"/>
            </a:endParaRPr>
          </a:p>
          <a:p>
            <a:pPr lvl="1">
              <a:buFont typeface="Wingdings" charset="2"/>
              <a:buChar char="§"/>
            </a:pPr>
            <a:endParaRPr lang="en-US" sz="2400" dirty="0">
              <a:latin typeface="+mj-lt"/>
            </a:endParaRPr>
          </a:p>
          <a:p>
            <a:pPr lvl="1">
              <a:buFont typeface="Wingdings" charset="2"/>
              <a:buChar char="§"/>
            </a:pPr>
            <a:endParaRPr lang="en-US" sz="2400" dirty="0" smtClean="0">
              <a:latin typeface="+mj-lt"/>
            </a:endParaRPr>
          </a:p>
          <a:p>
            <a:pPr>
              <a:buFont typeface="Wingdings" charset="2"/>
              <a:buChar char="§"/>
            </a:pPr>
            <a:r>
              <a:rPr lang="en-US" sz="2400" dirty="0" smtClean="0">
                <a:latin typeface="+mj-lt"/>
              </a:rPr>
              <a:t>As a security researcher:</a:t>
            </a:r>
          </a:p>
          <a:p>
            <a:pPr lvl="1">
              <a:buFont typeface="Wingdings" charset="2"/>
              <a:buChar char="§"/>
            </a:pPr>
            <a:r>
              <a:rPr lang="en-US" sz="2400" dirty="0" smtClean="0">
                <a:latin typeface="+mj-lt"/>
              </a:rPr>
              <a:t>Why not think DNS as launch pad for Detection and Counter Measure </a:t>
            </a:r>
            <a:r>
              <a:rPr lang="en-US" sz="2400" dirty="0">
                <a:solidFill>
                  <a:schemeClr val="tx2">
                    <a:lumMod val="60000"/>
                    <a:lumOff val="40000"/>
                  </a:schemeClr>
                </a:solidFill>
                <a:latin typeface="+mj-lt"/>
              </a:rPr>
              <a:t> </a:t>
            </a:r>
            <a:r>
              <a:rPr lang="en-US" sz="2400" dirty="0" smtClean="0">
                <a:latin typeface="+mj-lt"/>
              </a:rPr>
              <a:t>against malicious activities.</a:t>
            </a:r>
          </a:p>
          <a:p>
            <a:pPr lvl="1">
              <a:buFont typeface="Wingdings" charset="2"/>
              <a:buChar char="§"/>
            </a:pPr>
            <a:endParaRPr lang="en-US" sz="2400" dirty="0">
              <a:latin typeface="+mj-lt"/>
            </a:endParaRPr>
          </a:p>
          <a:p>
            <a:pPr>
              <a:buFont typeface="Wingdings" charset="2"/>
              <a:buChar char="§"/>
            </a:pPr>
            <a:r>
              <a:rPr lang="en-US" dirty="0"/>
              <a:t>DNS server problems in Myanmar </a:t>
            </a:r>
          </a:p>
          <a:p>
            <a:pPr lvl="1">
              <a:buFont typeface="Wingdings" charset="2"/>
              <a:buChar char="§"/>
            </a:pPr>
            <a:endParaRPr lang="en-US" sz="2400" dirty="0" smtClean="0">
              <a:latin typeface="+mj-lt"/>
            </a:endParaRPr>
          </a:p>
          <a:p>
            <a:pPr marL="228600" lvl="1" indent="0">
              <a:buNone/>
            </a:pPr>
            <a:endParaRPr lang="en-US" sz="2400" dirty="0" smtClean="0">
              <a:latin typeface="+mj-lt"/>
            </a:endParaRPr>
          </a:p>
          <a:p>
            <a:pPr lvl="1"/>
            <a:endParaRPr lang="en-US" dirty="0" smtClean="0"/>
          </a:p>
        </p:txBody>
      </p:sp>
      <p:sp>
        <p:nvSpPr>
          <p:cNvPr id="4" name="Slide Number Placeholder 3"/>
          <p:cNvSpPr>
            <a:spLocks noGrp="1"/>
          </p:cNvSpPr>
          <p:nvPr>
            <p:ph type="sldNum" sz="quarter" idx="12"/>
          </p:nvPr>
        </p:nvSpPr>
        <p:spPr/>
        <p:txBody>
          <a:bodyPr/>
          <a:lstStyle/>
          <a:p>
            <a:fld id="{4CD3F845-1450-AD48-8870-624090ECF818}" type="slidenum">
              <a:rPr lang="en-US" smtClean="0"/>
              <a:t>2</a:t>
            </a:fld>
            <a:endParaRPr lang="en-US"/>
          </a:p>
        </p:txBody>
      </p:sp>
      <p:sp>
        <p:nvSpPr>
          <p:cNvPr id="13" name="TextBox 12"/>
          <p:cNvSpPr txBox="1"/>
          <p:nvPr/>
        </p:nvSpPr>
        <p:spPr>
          <a:xfrm>
            <a:off x="1127449" y="3194859"/>
            <a:ext cx="6646775"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b="1" cap="small" dirty="0" smtClean="0"/>
              <a:t>DNS is </a:t>
            </a:r>
            <a:r>
              <a:rPr lang="en-US" b="1" cap="small" dirty="0" smtClean="0">
                <a:solidFill>
                  <a:srgbClr val="FF0000"/>
                </a:solidFill>
              </a:rPr>
              <a:t>extensively</a:t>
            </a:r>
            <a:r>
              <a:rPr lang="en-US" b="1" cap="small" dirty="0" smtClean="0"/>
              <a:t> used by today’s internet application</a:t>
            </a:r>
          </a:p>
          <a:p>
            <a:pPr algn="ctr"/>
            <a:r>
              <a:rPr lang="en-US" b="1" cap="small" dirty="0" smtClean="0"/>
              <a:t>( The most in touch protocol to end users)</a:t>
            </a:r>
          </a:p>
        </p:txBody>
      </p:sp>
      <p:sp>
        <p:nvSpPr>
          <p:cNvPr id="14" name="TextBox 13"/>
          <p:cNvSpPr txBox="1"/>
          <p:nvPr/>
        </p:nvSpPr>
        <p:spPr>
          <a:xfrm>
            <a:off x="2965978" y="3945589"/>
            <a:ext cx="3587222"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b="1" cap="small" dirty="0" smtClean="0">
                <a:solidFill>
                  <a:srgbClr val="FF0000"/>
                </a:solidFill>
              </a:rPr>
              <a:t>World </a:t>
            </a:r>
            <a:r>
              <a:rPr lang="en-US" b="1" cap="small" dirty="0">
                <a:solidFill>
                  <a:srgbClr val="FF0000"/>
                </a:solidFill>
              </a:rPr>
              <a:t>Wide </a:t>
            </a:r>
            <a:r>
              <a:rPr lang="en-US" b="1" cap="small" dirty="0"/>
              <a:t>Distributed </a:t>
            </a:r>
            <a:r>
              <a:rPr lang="en-US" b="1" cap="small" dirty="0" smtClean="0"/>
              <a:t>Databases</a:t>
            </a:r>
          </a:p>
          <a:p>
            <a:pPr algn="ctr"/>
            <a:r>
              <a:rPr lang="en-US" b="1" cap="small" dirty="0" smtClean="0"/>
              <a:t>(Robustness)</a:t>
            </a:r>
            <a:endParaRPr lang="en-US" b="1" cap="small" dirty="0"/>
          </a:p>
        </p:txBody>
      </p:sp>
      <p:pic>
        <p:nvPicPr>
          <p:cNvPr id="15" name="Picture 14" descr="Screen Shot 2012-08-01 at 10.00.50 PM.png"/>
          <p:cNvPicPr>
            <a:picLocks noChangeAspect="1"/>
          </p:cNvPicPr>
          <p:nvPr/>
        </p:nvPicPr>
        <p:blipFill rotWithShape="1">
          <a:blip r:embed="rId3">
            <a:extLst>
              <a:ext uri="{28A0092B-C50C-407E-A947-70E740481C1C}">
                <a14:useLocalDpi xmlns:a14="http://schemas.microsoft.com/office/drawing/2010/main" val="0"/>
              </a:ext>
            </a:extLst>
          </a:blip>
          <a:srcRect l="45800" t="35928" r="37173" b="47454"/>
          <a:stretch/>
        </p:blipFill>
        <p:spPr>
          <a:xfrm>
            <a:off x="6441445" y="208811"/>
            <a:ext cx="2652017" cy="1455302"/>
          </a:xfrm>
          <a:prstGeom prst="rect">
            <a:avLst/>
          </a:prstGeom>
        </p:spPr>
      </p:pic>
      <p:grpSp>
        <p:nvGrpSpPr>
          <p:cNvPr id="17" name="Group 16"/>
          <p:cNvGrpSpPr/>
          <p:nvPr/>
        </p:nvGrpSpPr>
        <p:grpSpPr>
          <a:xfrm>
            <a:off x="138030" y="126334"/>
            <a:ext cx="635496" cy="907851"/>
            <a:chOff x="1" y="789887"/>
            <a:chExt cx="635496" cy="907851"/>
          </a:xfrm>
        </p:grpSpPr>
        <p:sp>
          <p:nvSpPr>
            <p:cNvPr id="21" name="Chevron 20"/>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22"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2</a:t>
              </a:r>
              <a:endParaRPr lang="en-US" sz="1700" kern="1200" dirty="0"/>
            </a:p>
          </p:txBody>
        </p:sp>
      </p:grpSp>
      <p:grpSp>
        <p:nvGrpSpPr>
          <p:cNvPr id="18" name="Group 17"/>
          <p:cNvGrpSpPr/>
          <p:nvPr/>
        </p:nvGrpSpPr>
        <p:grpSpPr>
          <a:xfrm>
            <a:off x="773525" y="126335"/>
            <a:ext cx="5460503" cy="590103"/>
            <a:chOff x="635496" y="789888"/>
            <a:chExt cx="5460503" cy="590103"/>
          </a:xfrm>
        </p:grpSpPr>
        <p:sp>
          <p:nvSpPr>
            <p:cNvPr id="19" name="Round Same Side Corner Rectangle 1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dirty="0" smtClean="0"/>
                <a:t>Scope of Studies</a:t>
              </a:r>
              <a:endParaRPr lang="en-US" sz="2700" kern="1200" dirty="0"/>
            </a:p>
          </p:txBody>
        </p:sp>
      </p:grpSp>
      <p:sp>
        <p:nvSpPr>
          <p:cNvPr id="16" name="Title 1"/>
          <p:cNvSpPr txBox="1">
            <a:spLocks/>
          </p:cNvSpPr>
          <p:nvPr/>
        </p:nvSpPr>
        <p:spPr>
          <a:xfrm>
            <a:off x="773525" y="725789"/>
            <a:ext cx="1926320" cy="1063625"/>
          </a:xfrm>
          <a:prstGeom prst="rect">
            <a:avLst/>
          </a:prstGeom>
        </p:spPr>
        <p:txBody>
          <a:bodyPr vert="horz" lIns="91440" tIns="45720" rIns="91440" bIns="45720" rtlCol="0" anchor="t" anchorCtr="0">
            <a:normAutofit fontScale="92500" lnSpcReduction="20000"/>
          </a:bodyPr>
          <a:lstStyle>
            <a:lvl1pPr algn="l" defTabSz="914400" rtl="0" eaLnBrk="1" latinLnBrk="0" hangingPunct="1">
              <a:spcBef>
                <a:spcPct val="0"/>
              </a:spcBef>
              <a:buNone/>
              <a:defRPr sz="2800" b="0" kern="1200">
                <a:solidFill>
                  <a:schemeClr val="accent1"/>
                </a:solidFill>
                <a:latin typeface="+mj-lt"/>
                <a:ea typeface="+mj-ea"/>
                <a:cs typeface="+mj-cs"/>
              </a:defRPr>
            </a:lvl1pPr>
          </a:lstStyle>
          <a:p>
            <a:pPr algn="ctr"/>
            <a:r>
              <a:rPr lang="en-US" sz="4000" dirty="0" smtClean="0">
                <a:solidFill>
                  <a:srgbClr val="000000"/>
                </a:solidFill>
                <a:effectLst>
                  <a:glow rad="139700">
                    <a:schemeClr val="accent4">
                      <a:satMod val="175000"/>
                      <a:alpha val="40000"/>
                    </a:schemeClr>
                  </a:glow>
                  <a:outerShdw blurRad="50800" dist="38100" dir="13500000" algn="br" rotWithShape="0">
                    <a:prstClr val="black">
                      <a:alpha val="40000"/>
                    </a:prstClr>
                  </a:outerShdw>
                </a:effectLst>
              </a:rPr>
              <a:t/>
            </a:r>
            <a:br>
              <a:rPr lang="en-US" sz="4000" dirty="0" smtClean="0">
                <a:solidFill>
                  <a:srgbClr val="000000"/>
                </a:solidFill>
                <a:effectLst>
                  <a:glow rad="139700">
                    <a:schemeClr val="accent4">
                      <a:satMod val="175000"/>
                      <a:alpha val="40000"/>
                    </a:schemeClr>
                  </a:glow>
                  <a:outerShdw blurRad="50800" dist="38100" dir="13500000" algn="br" rotWithShape="0">
                    <a:prstClr val="black">
                      <a:alpha val="40000"/>
                    </a:prstClr>
                  </a:outerShdw>
                </a:effectLst>
              </a:rPr>
            </a:br>
            <a:r>
              <a:rPr lang="en-US" sz="4000" dirty="0" smtClean="0">
                <a:solidFill>
                  <a:schemeClr val="tx1">
                    <a:lumMod val="95000"/>
                    <a:lumOff val="5000"/>
                  </a:schemeClr>
                </a:solidFill>
                <a:effectLst>
                  <a:glow rad="139700">
                    <a:schemeClr val="accent4">
                      <a:satMod val="175000"/>
                      <a:alpha val="40000"/>
                    </a:schemeClr>
                  </a:glow>
                  <a:outerShdw blurRad="50800" dist="38100" dir="13500000" algn="br" rotWithShape="0">
                    <a:prstClr val="black">
                      <a:alpha val="40000"/>
                    </a:prstClr>
                  </a:outerShdw>
                </a:effectLst>
              </a:rPr>
              <a:t>DNS</a:t>
            </a:r>
            <a:endParaRPr lang="en-US" sz="4000" dirty="0">
              <a:solidFill>
                <a:schemeClr val="tx1">
                  <a:lumMod val="95000"/>
                  <a:lumOff val="5000"/>
                </a:schemeClr>
              </a:solidFill>
              <a:effectLst>
                <a:glow rad="139700">
                  <a:schemeClr val="accent4">
                    <a:satMod val="175000"/>
                    <a:alpha val="40000"/>
                  </a:schemeClr>
                </a:glow>
                <a:outerShdw blurRad="50800" dist="38100" dir="13500000" algn="br" rotWithShape="0">
                  <a:prstClr val="black">
                    <a:alpha val="40000"/>
                  </a:prstClr>
                </a:outerShdw>
              </a:effectLst>
            </a:endParaRPr>
          </a:p>
        </p:txBody>
      </p:sp>
    </p:spTree>
    <p:extLst>
      <p:ext uri="{BB962C8B-B14F-4D97-AF65-F5344CB8AC3E}">
        <p14:creationId xmlns:p14="http://schemas.microsoft.com/office/powerpoint/2010/main" val="31723769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20</a:t>
            </a:fld>
            <a:endParaRPr lang="en-US"/>
          </a:p>
        </p:txBody>
      </p:sp>
      <p:sp>
        <p:nvSpPr>
          <p:cNvPr id="5" name="Content Placeholder 2"/>
          <p:cNvSpPr txBox="1">
            <a:spLocks/>
          </p:cNvSpPr>
          <p:nvPr/>
        </p:nvSpPr>
        <p:spPr>
          <a:xfrm>
            <a:off x="650874" y="2133600"/>
            <a:ext cx="7556313" cy="4144963"/>
          </a:xfrm>
          <a:prstGeom prst="rect">
            <a:avLst/>
          </a:prstGeom>
        </p:spPr>
        <p:txBody>
          <a:bodyPr vert="horz" lIns="91440" tIns="45720" rIns="91440" bIns="45720" rtlCol="0">
            <a:normAutofit/>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endParaRPr lang="en-US" dirty="0"/>
          </a:p>
        </p:txBody>
      </p:sp>
      <p:grpSp>
        <p:nvGrpSpPr>
          <p:cNvPr id="8" name="Group 7"/>
          <p:cNvGrpSpPr/>
          <p:nvPr/>
        </p:nvGrpSpPr>
        <p:grpSpPr>
          <a:xfrm>
            <a:off x="142990" y="246338"/>
            <a:ext cx="635496" cy="907851"/>
            <a:chOff x="1" y="789887"/>
            <a:chExt cx="635496" cy="907851"/>
          </a:xfrm>
        </p:grpSpPr>
        <p:sp>
          <p:nvSpPr>
            <p:cNvPr id="9" name="Chevron 8"/>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10"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smtClean="0"/>
                <a:t>4</a:t>
              </a:r>
              <a:endParaRPr lang="en-US" sz="1700" kern="1200" dirty="0"/>
            </a:p>
          </p:txBody>
        </p:sp>
      </p:grpSp>
      <p:grpSp>
        <p:nvGrpSpPr>
          <p:cNvPr id="11" name="Group 10"/>
          <p:cNvGrpSpPr/>
          <p:nvPr/>
        </p:nvGrpSpPr>
        <p:grpSpPr>
          <a:xfrm>
            <a:off x="778485" y="246339"/>
            <a:ext cx="8365515" cy="590103"/>
            <a:chOff x="635496" y="789888"/>
            <a:chExt cx="5460503" cy="590103"/>
          </a:xfrm>
        </p:grpSpPr>
        <p:sp>
          <p:nvSpPr>
            <p:cNvPr id="12" name="Round Same Side Corner Rectangle 11"/>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3"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dirty="0" smtClean="0"/>
                <a:t>Future Studies </a:t>
              </a:r>
              <a:r>
                <a:rPr lang="en-US" sz="2700" kern="1200" dirty="0" smtClean="0"/>
                <a:t> </a:t>
              </a:r>
              <a:endParaRPr lang="en-US" sz="2700" kern="1200" dirty="0"/>
            </a:p>
          </p:txBody>
        </p:sp>
      </p:grpSp>
      <p:grpSp>
        <p:nvGrpSpPr>
          <p:cNvPr id="14" name="Group 13"/>
          <p:cNvGrpSpPr/>
          <p:nvPr/>
        </p:nvGrpSpPr>
        <p:grpSpPr>
          <a:xfrm>
            <a:off x="835262" y="896775"/>
            <a:ext cx="8213115" cy="590103"/>
            <a:chOff x="635496" y="789888"/>
            <a:chExt cx="5460503" cy="590103"/>
          </a:xfrm>
        </p:grpSpPr>
        <p:sp>
          <p:nvSpPr>
            <p:cNvPr id="15" name="Round Same Side Corner Rectangle 14"/>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6"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0" lvl="1" algn="l" defTabSz="1200150">
                <a:lnSpc>
                  <a:spcPct val="90000"/>
                </a:lnSpc>
                <a:spcBef>
                  <a:spcPct val="0"/>
                </a:spcBef>
                <a:spcAft>
                  <a:spcPct val="15000"/>
                </a:spcAft>
              </a:pPr>
              <a:r>
                <a:rPr lang="en-US" sz="2700" dirty="0" smtClean="0"/>
                <a:t>Developing Countermeasures for the infected hosts</a:t>
              </a:r>
              <a:r>
                <a:rPr lang="en-US" sz="2700" kern="1200" dirty="0" smtClean="0"/>
                <a:t> </a:t>
              </a:r>
              <a:endParaRPr lang="en-US" sz="2700" kern="1200" dirty="0"/>
            </a:p>
          </p:txBody>
        </p:sp>
      </p:grpSp>
      <p:pic>
        <p:nvPicPr>
          <p:cNvPr id="21" name="Picture 20" descr="Screen Shot 2012-08-02 at 3.29.06 AM.png"/>
          <p:cNvPicPr>
            <a:picLocks noChangeAspect="1"/>
          </p:cNvPicPr>
          <p:nvPr/>
        </p:nvPicPr>
        <p:blipFill rotWithShape="1">
          <a:blip r:embed="rId2">
            <a:extLst>
              <a:ext uri="{28A0092B-C50C-407E-A947-70E740481C1C}">
                <a14:useLocalDpi xmlns:a14="http://schemas.microsoft.com/office/drawing/2010/main" val="0"/>
              </a:ext>
            </a:extLst>
          </a:blip>
          <a:srcRect l="17832" t="24951" r="42750" b="23418"/>
          <a:stretch/>
        </p:blipFill>
        <p:spPr>
          <a:xfrm>
            <a:off x="336307" y="2133600"/>
            <a:ext cx="4224516" cy="31110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2" name="Picture 21" descr="Screen Shot 2012-08-02 at 3.31.53 AM.png"/>
          <p:cNvPicPr>
            <a:picLocks noChangeAspect="1"/>
          </p:cNvPicPr>
          <p:nvPr/>
        </p:nvPicPr>
        <p:blipFill rotWithShape="1">
          <a:blip r:embed="rId3">
            <a:extLst>
              <a:ext uri="{28A0092B-C50C-407E-A947-70E740481C1C}">
                <a14:useLocalDpi xmlns:a14="http://schemas.microsoft.com/office/drawing/2010/main" val="0"/>
              </a:ext>
            </a:extLst>
          </a:blip>
          <a:srcRect l="18777" t="24951" r="43668" b="32693"/>
          <a:stretch/>
        </p:blipFill>
        <p:spPr>
          <a:xfrm>
            <a:off x="4836184" y="2312486"/>
            <a:ext cx="4168866" cy="26434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3" name="TextBox 22"/>
          <p:cNvSpPr txBox="1"/>
          <p:nvPr/>
        </p:nvSpPr>
        <p:spPr>
          <a:xfrm>
            <a:off x="1395075" y="5777982"/>
            <a:ext cx="2969005" cy="369332"/>
          </a:xfrm>
          <a:prstGeom prst="rect">
            <a:avLst/>
          </a:prstGeom>
          <a:noFill/>
        </p:spPr>
        <p:txBody>
          <a:bodyPr wrap="square" rtlCol="0">
            <a:spAutoFit/>
          </a:bodyPr>
          <a:lstStyle/>
          <a:p>
            <a:r>
              <a:rPr lang="en-US" dirty="0" smtClean="0"/>
              <a:t>Counter Measure Design 1</a:t>
            </a:r>
            <a:endParaRPr lang="en-US" dirty="0"/>
          </a:p>
        </p:txBody>
      </p:sp>
      <p:sp>
        <p:nvSpPr>
          <p:cNvPr id="25" name="TextBox 24"/>
          <p:cNvSpPr txBox="1"/>
          <p:nvPr/>
        </p:nvSpPr>
        <p:spPr>
          <a:xfrm>
            <a:off x="5428644" y="5059949"/>
            <a:ext cx="2969005" cy="369332"/>
          </a:xfrm>
          <a:prstGeom prst="rect">
            <a:avLst/>
          </a:prstGeom>
          <a:noFill/>
        </p:spPr>
        <p:txBody>
          <a:bodyPr wrap="square" rtlCol="0">
            <a:spAutoFit/>
          </a:bodyPr>
          <a:lstStyle/>
          <a:p>
            <a:r>
              <a:rPr lang="en-US" dirty="0" smtClean="0"/>
              <a:t>Counter Measure Design 2</a:t>
            </a:r>
            <a:endParaRPr lang="en-US" dirty="0"/>
          </a:p>
        </p:txBody>
      </p:sp>
    </p:spTree>
    <p:extLst>
      <p:ext uri="{BB962C8B-B14F-4D97-AF65-F5344CB8AC3E}">
        <p14:creationId xmlns:p14="http://schemas.microsoft.com/office/powerpoint/2010/main" val="319039432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21</a:t>
            </a:fld>
            <a:endParaRPr lang="en-US"/>
          </a:p>
        </p:txBody>
      </p:sp>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5</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dirty="0" smtClean="0"/>
                <a:t>Expected Contributions from Future Studies </a:t>
              </a:r>
              <a:r>
                <a:rPr lang="en-US" sz="2700" kern="1200" dirty="0" smtClean="0"/>
                <a:t> </a:t>
              </a:r>
              <a:endParaRPr lang="en-US" sz="2700" kern="1200" dirty="0"/>
            </a:p>
          </p:txBody>
        </p:sp>
      </p:grpSp>
      <p:sp>
        <p:nvSpPr>
          <p:cNvPr id="11" name="TextBox 10"/>
          <p:cNvSpPr txBox="1"/>
          <p:nvPr/>
        </p:nvSpPr>
        <p:spPr>
          <a:xfrm>
            <a:off x="268285" y="2164507"/>
            <a:ext cx="7162800" cy="954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457200" indent="-457200">
              <a:buFont typeface="Arial"/>
              <a:buChar char="•"/>
            </a:pPr>
            <a:r>
              <a:rPr lang="en-US" sz="2800" dirty="0" smtClean="0"/>
              <a:t>Novel DNS based  Counter Measure System</a:t>
            </a:r>
          </a:p>
          <a:p>
            <a:r>
              <a:rPr lang="en-US" sz="2800" dirty="0"/>
              <a:t> </a:t>
            </a:r>
            <a:r>
              <a:rPr lang="en-US" sz="2800" dirty="0" smtClean="0"/>
              <a:t>     for the Infected Hosts </a:t>
            </a:r>
          </a:p>
        </p:txBody>
      </p:sp>
      <p:sp>
        <p:nvSpPr>
          <p:cNvPr id="2" name="Rectangle 1"/>
          <p:cNvSpPr/>
          <p:nvPr/>
        </p:nvSpPr>
        <p:spPr>
          <a:xfrm>
            <a:off x="268284" y="3694588"/>
            <a:ext cx="716280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457200" indent="-457200">
              <a:buFont typeface="Arial"/>
              <a:buChar char="•"/>
            </a:pPr>
            <a:r>
              <a:rPr lang="en-US" sz="2800" dirty="0"/>
              <a:t>New DNS firewall for the cooperate Network  </a:t>
            </a:r>
          </a:p>
        </p:txBody>
      </p:sp>
    </p:spTree>
    <p:extLst>
      <p:ext uri="{BB962C8B-B14F-4D97-AF65-F5344CB8AC3E}">
        <p14:creationId xmlns:p14="http://schemas.microsoft.com/office/powerpoint/2010/main" val="349964794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54014"/>
            <a:ext cx="8229600" cy="4525963"/>
          </a:xfrm>
        </p:spPr>
        <p:txBody>
          <a:bodyPr>
            <a:normAutofit fontScale="92500" lnSpcReduction="10000"/>
          </a:bodyPr>
          <a:lstStyle/>
          <a:p>
            <a:pPr marL="0" indent="0">
              <a:buNone/>
            </a:pPr>
            <a:r>
              <a:rPr lang="en-US" sz="1600" dirty="0" smtClean="0"/>
              <a:t>[</a:t>
            </a:r>
            <a:r>
              <a:rPr lang="en-US" sz="1600" dirty="0"/>
              <a:t>1</a:t>
            </a:r>
            <a:r>
              <a:rPr lang="en-US" sz="1600" dirty="0" smtClean="0"/>
              <a:t>]	 A</a:t>
            </a:r>
            <a:r>
              <a:rPr lang="en-US" sz="1600" dirty="0"/>
              <a:t>. J. </a:t>
            </a:r>
            <a:r>
              <a:rPr lang="en-US" sz="1600" dirty="0" err="1"/>
              <a:t>Kalafut</a:t>
            </a:r>
            <a:r>
              <a:rPr lang="en-US" sz="1600" dirty="0"/>
              <a:t>, C. A. </a:t>
            </a:r>
            <a:r>
              <a:rPr lang="en-US" sz="1600" dirty="0" err="1"/>
              <a:t>Shue</a:t>
            </a:r>
            <a:r>
              <a:rPr lang="en-US" sz="1600" dirty="0"/>
              <a:t>, and M. Gupta, “Touring DNS open houses for </a:t>
            </a:r>
          </a:p>
          <a:p>
            <a:pPr marL="0" indent="0">
              <a:buNone/>
            </a:pPr>
            <a:r>
              <a:rPr lang="en-US" sz="1600" dirty="0" smtClean="0"/>
              <a:t>	trend </a:t>
            </a:r>
            <a:r>
              <a:rPr lang="en-US" sz="1600" dirty="0"/>
              <a:t>and and configurations,” </a:t>
            </a:r>
            <a:r>
              <a:rPr lang="en-US" sz="1600" i="1" dirty="0"/>
              <a:t>IEEE ACM Transactions on Networking</a:t>
            </a:r>
            <a:r>
              <a:rPr lang="en-US" sz="1600" dirty="0"/>
              <a:t>,   vol. 19, no. 6, p. </a:t>
            </a:r>
            <a:r>
              <a:rPr lang="en-US" sz="1600" dirty="0" smtClean="0"/>
              <a:t>	1666</a:t>
            </a:r>
            <a:r>
              <a:rPr lang="en-US" sz="1600" dirty="0"/>
              <a:t>, </a:t>
            </a:r>
          </a:p>
          <a:p>
            <a:pPr marL="0" indent="0">
              <a:buNone/>
            </a:pPr>
            <a:r>
              <a:rPr lang="en-US" sz="1600" dirty="0" smtClean="0"/>
              <a:t>	2011</a:t>
            </a:r>
          </a:p>
          <a:p>
            <a:pPr marL="0" indent="0">
              <a:buNone/>
            </a:pPr>
            <a:endParaRPr lang="en-US" sz="1600" dirty="0"/>
          </a:p>
          <a:p>
            <a:pPr marL="0" indent="0">
              <a:buNone/>
            </a:pPr>
            <a:r>
              <a:rPr lang="en-US" sz="1600" dirty="0" smtClean="0"/>
              <a:t>[</a:t>
            </a:r>
            <a:r>
              <a:rPr lang="en-US" sz="1600" dirty="0"/>
              <a:t>2</a:t>
            </a:r>
            <a:r>
              <a:rPr lang="en-US" sz="1600" dirty="0" smtClean="0"/>
              <a:t>]   </a:t>
            </a:r>
            <a:r>
              <a:rPr lang="en-US" sz="1600" dirty="0"/>
              <a:t>W. van </a:t>
            </a:r>
            <a:r>
              <a:rPr lang="en-US" sz="1600" dirty="0" err="1"/>
              <a:t>Wanrooij</a:t>
            </a:r>
            <a:r>
              <a:rPr lang="en-US" sz="1600" dirty="0"/>
              <a:t> and A. </a:t>
            </a:r>
            <a:r>
              <a:rPr lang="en-US" sz="1600" dirty="0" err="1"/>
              <a:t>Pras</a:t>
            </a:r>
            <a:r>
              <a:rPr lang="en-US" sz="1600" dirty="0"/>
              <a:t>, “DNS zones revisited,” in Open European</a:t>
            </a:r>
          </a:p>
          <a:p>
            <a:pPr marL="0" indent="0">
              <a:buNone/>
            </a:pPr>
            <a:r>
              <a:rPr lang="en-US" sz="1600" dirty="0"/>
              <a:t>         Summer School and IFIP WG6.4/6.6/6.9 Workshop (EUNICE), </a:t>
            </a:r>
            <a:r>
              <a:rPr lang="en-US" sz="1600" dirty="0" smtClean="0"/>
              <a:t>2005</a:t>
            </a:r>
          </a:p>
          <a:p>
            <a:pPr marL="0" indent="0">
              <a:buNone/>
            </a:pPr>
            <a:endParaRPr lang="en-US" sz="1600" dirty="0"/>
          </a:p>
          <a:p>
            <a:pPr marL="0" indent="0">
              <a:buNone/>
            </a:pPr>
            <a:r>
              <a:rPr lang="en-US" sz="1600" dirty="0" smtClean="0"/>
              <a:t>[</a:t>
            </a:r>
            <a:r>
              <a:rPr lang="en-US" sz="1600" dirty="0"/>
              <a:t>3</a:t>
            </a:r>
            <a:r>
              <a:rPr lang="en-US" sz="1600" dirty="0" smtClean="0"/>
              <a:t>]    </a:t>
            </a:r>
            <a:r>
              <a:rPr lang="en-US" sz="1600" dirty="0"/>
              <a:t>The Measurement Factory, “DNS survey: October 2007,” http://</a:t>
            </a:r>
            <a:r>
              <a:rPr lang="en-US" sz="1600" dirty="0" err="1"/>
              <a:t>dns</a:t>
            </a:r>
            <a:r>
              <a:rPr lang="en-US" sz="1600" dirty="0"/>
              <a:t>.</a:t>
            </a:r>
          </a:p>
          <a:p>
            <a:pPr marL="0" indent="0">
              <a:buNone/>
            </a:pPr>
            <a:r>
              <a:rPr lang="en-US" sz="1600" dirty="0"/>
              <a:t>         </a:t>
            </a:r>
            <a:r>
              <a:rPr lang="en-US" sz="1600" dirty="0" smtClean="0"/>
              <a:t>measurement-</a:t>
            </a:r>
            <a:r>
              <a:rPr lang="en-US" sz="1600" dirty="0" err="1" smtClean="0"/>
              <a:t>factory.com</a:t>
            </a:r>
            <a:r>
              <a:rPr lang="en-US" sz="1600" dirty="0"/>
              <a:t>/surveys/200710.html</a:t>
            </a:r>
            <a:r>
              <a:rPr lang="en-US" sz="1600" dirty="0" smtClean="0"/>
              <a:t>.</a:t>
            </a:r>
          </a:p>
          <a:p>
            <a:pPr marL="0" indent="0">
              <a:buNone/>
            </a:pPr>
            <a:endParaRPr lang="en-US" sz="1600" dirty="0" smtClean="0"/>
          </a:p>
          <a:p>
            <a:pPr marL="0" indent="0">
              <a:buNone/>
            </a:pPr>
            <a:r>
              <a:rPr lang="en-US" sz="1600" dirty="0" smtClean="0"/>
              <a:t>[4]</a:t>
            </a:r>
            <a:r>
              <a:rPr lang="en-US" sz="1600" dirty="0"/>
              <a:t>	M. </a:t>
            </a:r>
            <a:r>
              <a:rPr lang="en-US" sz="1600" dirty="0" err="1"/>
              <a:t>Antonakakis</a:t>
            </a:r>
            <a:r>
              <a:rPr lang="en-US" sz="1600" dirty="0"/>
              <a:t>, R. </a:t>
            </a:r>
            <a:r>
              <a:rPr lang="en-US" sz="1600" dirty="0" err="1"/>
              <a:t>Perdisci</a:t>
            </a:r>
            <a:r>
              <a:rPr lang="en-US" sz="1600" dirty="0"/>
              <a:t>, D. Dagon, W. Lee, and N. </a:t>
            </a:r>
            <a:r>
              <a:rPr lang="en-US" sz="1600" dirty="0" err="1"/>
              <a:t>Feamster</a:t>
            </a:r>
            <a:r>
              <a:rPr lang="en-US" sz="1600" dirty="0"/>
              <a:t>, “Building a dynamic 	reputation system for DNS,” in </a:t>
            </a:r>
            <a:r>
              <a:rPr lang="en-US" sz="1600" i="1" dirty="0"/>
              <a:t>19th </a:t>
            </a:r>
            <a:r>
              <a:rPr lang="en-US" sz="1600" i="1" dirty="0" err="1"/>
              <a:t>Usenix</a:t>
            </a:r>
            <a:r>
              <a:rPr lang="en-US" sz="1600" i="1" dirty="0"/>
              <a:t> Security Symposium</a:t>
            </a:r>
            <a:r>
              <a:rPr lang="en-US" sz="1600" dirty="0"/>
              <a:t>, 2010.{NOTOS}</a:t>
            </a:r>
          </a:p>
          <a:p>
            <a:pPr marL="0" indent="0">
              <a:buNone/>
            </a:pPr>
            <a:endParaRPr lang="en-US" sz="1600" dirty="0" smtClean="0"/>
          </a:p>
          <a:p>
            <a:pPr marL="0" indent="0">
              <a:buNone/>
            </a:pPr>
            <a:r>
              <a:rPr lang="en-US" sz="1600" dirty="0" smtClean="0"/>
              <a:t>[5]	S</a:t>
            </a:r>
            <a:r>
              <a:rPr lang="en-US" sz="1600" dirty="0"/>
              <a:t>. </a:t>
            </a:r>
            <a:r>
              <a:rPr lang="en-US" sz="1600" dirty="0" err="1"/>
              <a:t>Hao</a:t>
            </a:r>
            <a:r>
              <a:rPr lang="en-US" sz="1600" dirty="0"/>
              <a:t>, N. </a:t>
            </a:r>
            <a:r>
              <a:rPr lang="en-US" sz="1600" dirty="0" err="1"/>
              <a:t>Feamster</a:t>
            </a:r>
            <a:r>
              <a:rPr lang="en-US" sz="1600" dirty="0"/>
              <a:t>, and R. </a:t>
            </a:r>
            <a:r>
              <a:rPr lang="en-US" sz="1600" dirty="0" err="1" smtClean="0"/>
              <a:t>Pandrani</a:t>
            </a:r>
            <a:r>
              <a:rPr lang="en-US" sz="1600" dirty="0"/>
              <a:t>, “Monitoring the Initial DNS Behavior of Malicious  </a:t>
            </a:r>
          </a:p>
          <a:p>
            <a:pPr marL="0" indent="0">
              <a:buNone/>
            </a:pPr>
            <a:r>
              <a:rPr lang="en-US" sz="1600" dirty="0"/>
              <a:t>         Domains,”2011</a:t>
            </a:r>
            <a:r>
              <a:rPr lang="en-US" sz="1600" dirty="0" smtClean="0"/>
              <a:t>”{EXPOSURE}</a:t>
            </a:r>
          </a:p>
          <a:p>
            <a:pPr marL="0" indent="0">
              <a:buNone/>
            </a:pPr>
            <a:r>
              <a:rPr lang="en-US" sz="1600" dirty="0" smtClean="0"/>
              <a:t>[6]	 M</a:t>
            </a:r>
            <a:r>
              <a:rPr lang="en-US" sz="1600" dirty="0"/>
              <a:t>. </a:t>
            </a:r>
            <a:r>
              <a:rPr lang="en-US" sz="1600" dirty="0" err="1"/>
              <a:t>Antonakakis</a:t>
            </a:r>
            <a:r>
              <a:rPr lang="en-US" sz="1600" dirty="0"/>
              <a:t>, R. </a:t>
            </a:r>
            <a:r>
              <a:rPr lang="en-US" sz="1600" dirty="0" err="1"/>
              <a:t>Perdisci</a:t>
            </a:r>
            <a:r>
              <a:rPr lang="en-US" sz="1600" dirty="0"/>
              <a:t>, W. Lee, N. </a:t>
            </a:r>
            <a:r>
              <a:rPr lang="en-US" sz="1600" dirty="0" err="1"/>
              <a:t>Vasiloglou</a:t>
            </a:r>
            <a:r>
              <a:rPr lang="en-US" sz="1600" dirty="0"/>
              <a:t> II, and D. Dagon, “Detecting malware 	domains </a:t>
            </a:r>
            <a:r>
              <a:rPr lang="en-US" sz="1600" dirty="0" smtClean="0"/>
              <a:t>	at </a:t>
            </a:r>
            <a:r>
              <a:rPr lang="en-US" sz="1600" dirty="0"/>
              <a:t>the upper </a:t>
            </a:r>
            <a:r>
              <a:rPr lang="en-US" sz="1600" dirty="0" err="1"/>
              <a:t>dns</a:t>
            </a:r>
            <a:r>
              <a:rPr lang="en-US" sz="1600" dirty="0"/>
              <a:t> hierarchy,” in </a:t>
            </a:r>
            <a:r>
              <a:rPr lang="en-US" sz="1600" i="1" dirty="0"/>
              <a:t>Proceedings of the 20th USENIX Security </a:t>
            </a:r>
            <a:r>
              <a:rPr lang="en-US" sz="1600" i="1" dirty="0" smtClean="0"/>
              <a:t>Symposium</a:t>
            </a:r>
            <a:r>
              <a:rPr lang="en-US" sz="1600" i="1" dirty="0"/>
              <a:t>, USENIX </a:t>
            </a:r>
            <a:r>
              <a:rPr lang="en-US" sz="1600" i="1" dirty="0" smtClean="0"/>
              <a:t>	Security</a:t>
            </a:r>
            <a:r>
              <a:rPr lang="en-US" sz="1600" dirty="0"/>
              <a:t>, 2011, vol. 11, pp. 27–27.{</a:t>
            </a:r>
            <a:r>
              <a:rPr lang="en-US" sz="1600" dirty="0" err="1"/>
              <a:t>Kopis</a:t>
            </a:r>
            <a:r>
              <a:rPr lang="en-US" sz="1600" dirty="0"/>
              <a:t>}</a:t>
            </a:r>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smtClean="0"/>
          </a:p>
          <a:p>
            <a:pPr marL="0" indent="0">
              <a:buNone/>
            </a:pPr>
            <a:endParaRPr lang="en-US" sz="1600" dirty="0" smtClean="0"/>
          </a:p>
          <a:p>
            <a:pPr marL="0" indent="0">
              <a:buNone/>
            </a:pPr>
            <a:endParaRPr lang="en-US" sz="1600" dirty="0"/>
          </a:p>
          <a:p>
            <a:endParaRPr lang="en-US" sz="1600" dirty="0"/>
          </a:p>
        </p:txBody>
      </p:sp>
      <p:sp>
        <p:nvSpPr>
          <p:cNvPr id="4" name="Slide Number Placeholder 3"/>
          <p:cNvSpPr>
            <a:spLocks noGrp="1"/>
          </p:cNvSpPr>
          <p:nvPr>
            <p:ph type="sldNum" sz="quarter" idx="12"/>
          </p:nvPr>
        </p:nvSpPr>
        <p:spPr/>
        <p:txBody>
          <a:bodyPr/>
          <a:lstStyle/>
          <a:p>
            <a:fld id="{4CD3F845-1450-AD48-8870-624090ECF818}" type="slidenum">
              <a:rPr lang="en-US" smtClean="0"/>
              <a:t>22</a:t>
            </a:fld>
            <a:endParaRPr lang="en-US"/>
          </a:p>
        </p:txBody>
      </p:sp>
      <p:grpSp>
        <p:nvGrpSpPr>
          <p:cNvPr id="6" name="Group 5"/>
          <p:cNvGrpSpPr/>
          <p:nvPr/>
        </p:nvGrpSpPr>
        <p:grpSpPr>
          <a:xfrm>
            <a:off x="457200" y="187194"/>
            <a:ext cx="596278" cy="851825"/>
            <a:chOff x="1" y="3767446"/>
            <a:chExt cx="596278" cy="851825"/>
          </a:xfrm>
        </p:grpSpPr>
        <p:sp>
          <p:nvSpPr>
            <p:cNvPr id="10" name="Chevron 9"/>
            <p:cNvSpPr/>
            <p:nvPr/>
          </p:nvSpPr>
          <p:spPr>
            <a:xfrm rot="5400000">
              <a:off x="-127773" y="3895220"/>
              <a:ext cx="851825" cy="596277"/>
            </a:xfrm>
            <a:prstGeom prst="chevron">
              <a:avLst/>
            </a:prstGeom>
          </p:spPr>
          <p:style>
            <a:lnRef idx="2">
              <a:schemeClr val="accent1">
                <a:alpha val="90000"/>
                <a:hueOff val="0"/>
                <a:satOff val="0"/>
                <a:lumOff val="0"/>
                <a:alphaOff val="-40000"/>
              </a:schemeClr>
            </a:lnRef>
            <a:fillRef idx="1">
              <a:schemeClr val="accent1">
                <a:alpha val="90000"/>
                <a:hueOff val="0"/>
                <a:satOff val="0"/>
                <a:lumOff val="0"/>
                <a:alphaOff val="-40000"/>
              </a:schemeClr>
            </a:fillRef>
            <a:effectRef idx="1">
              <a:schemeClr val="accent1">
                <a:alpha val="90000"/>
                <a:hueOff val="0"/>
                <a:satOff val="0"/>
                <a:lumOff val="0"/>
                <a:alphaOff val="-40000"/>
              </a:schemeClr>
            </a:effectRef>
            <a:fontRef idx="minor">
              <a:schemeClr val="lt1"/>
            </a:fontRef>
          </p:style>
        </p:sp>
        <p:sp>
          <p:nvSpPr>
            <p:cNvPr id="11" name="Chevron 4"/>
            <p:cNvSpPr/>
            <p:nvPr/>
          </p:nvSpPr>
          <p:spPr>
            <a:xfrm>
              <a:off x="2" y="4065585"/>
              <a:ext cx="596277" cy="25554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6</a:t>
              </a:r>
              <a:endParaRPr lang="en-US" sz="1600" kern="1200" dirty="0"/>
            </a:p>
          </p:txBody>
        </p:sp>
      </p:grpSp>
      <p:grpSp>
        <p:nvGrpSpPr>
          <p:cNvPr id="7" name="Group 6"/>
          <p:cNvGrpSpPr/>
          <p:nvPr/>
        </p:nvGrpSpPr>
        <p:grpSpPr>
          <a:xfrm>
            <a:off x="1053476" y="187194"/>
            <a:ext cx="6494502" cy="553686"/>
            <a:chOff x="596277" y="3767446"/>
            <a:chExt cx="6494502" cy="553686"/>
          </a:xfrm>
        </p:grpSpPr>
        <p:sp>
          <p:nvSpPr>
            <p:cNvPr id="8" name="Round Same Side Corner Rectangle 7"/>
            <p:cNvSpPr/>
            <p:nvPr/>
          </p:nvSpPr>
          <p:spPr>
            <a:xfrm rot="5400000">
              <a:off x="3566685" y="797038"/>
              <a:ext cx="553686" cy="6494502"/>
            </a:xfrm>
            <a:prstGeom prst="round2SameRect">
              <a:avLst/>
            </a:prstGeom>
          </p:spPr>
          <p:style>
            <a:lnRef idx="2">
              <a:schemeClr val="accent1">
                <a:alpha val="90000"/>
                <a:hueOff val="0"/>
                <a:satOff val="0"/>
                <a:lumOff val="0"/>
                <a:alphaOff val="-4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9" name="Round Same Side Corner Rectangle 6"/>
            <p:cNvSpPr/>
            <p:nvPr/>
          </p:nvSpPr>
          <p:spPr>
            <a:xfrm>
              <a:off x="596278" y="3794475"/>
              <a:ext cx="6467473" cy="4996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smtClean="0"/>
                <a:t>References</a:t>
              </a:r>
              <a:endParaRPr lang="en-US" sz="2700" kern="1200"/>
            </a:p>
          </p:txBody>
        </p:sp>
      </p:grpSp>
    </p:spTree>
    <p:extLst>
      <p:ext uri="{BB962C8B-B14F-4D97-AF65-F5344CB8AC3E}">
        <p14:creationId xmlns:p14="http://schemas.microsoft.com/office/powerpoint/2010/main" val="383661632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23</a:t>
            </a:fld>
            <a:endParaRPr lang="en-US"/>
          </a:p>
        </p:txBody>
      </p:sp>
      <p:sp>
        <p:nvSpPr>
          <p:cNvPr id="5" name="TextBox 4"/>
          <p:cNvSpPr txBox="1"/>
          <p:nvPr/>
        </p:nvSpPr>
        <p:spPr>
          <a:xfrm>
            <a:off x="150811" y="533175"/>
            <a:ext cx="7603539" cy="1200329"/>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t>Paper submission Plan  to  CSS2012 </a:t>
            </a:r>
            <a:r>
              <a:rPr lang="en-US" dirty="0" smtClean="0"/>
              <a:t>:</a:t>
            </a:r>
          </a:p>
          <a:p>
            <a:endParaRPr lang="en-US" dirty="0"/>
          </a:p>
          <a:p>
            <a:r>
              <a:rPr lang="en-US" dirty="0" smtClean="0"/>
              <a:t>Title   - Search Engine Based Investigation on Misconfiguration of Zone Transfer</a:t>
            </a:r>
          </a:p>
          <a:p>
            <a:endParaRPr lang="en-US" dirty="0"/>
          </a:p>
        </p:txBody>
      </p:sp>
      <p:pic>
        <p:nvPicPr>
          <p:cNvPr id="6" name="Picture 5" descr="Thank-you.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0029" y="1951040"/>
            <a:ext cx="3023171" cy="4529415"/>
          </a:xfrm>
          <a:prstGeom prst="rect">
            <a:avLst/>
          </a:prstGeom>
        </p:spPr>
      </p:pic>
    </p:spTree>
    <p:extLst>
      <p:ext uri="{BB962C8B-B14F-4D97-AF65-F5344CB8AC3E}">
        <p14:creationId xmlns:p14="http://schemas.microsoft.com/office/powerpoint/2010/main" val="382502997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305800" y="527984"/>
            <a:ext cx="554038" cy="365125"/>
          </a:xfrm>
        </p:spPr>
        <p:txBody>
          <a:bodyPr/>
          <a:lstStyle/>
          <a:p>
            <a:fld id="{4CD3F845-1450-AD48-8870-624090ECF818}" type="slidenum">
              <a:rPr lang="en-US" smtClean="0"/>
              <a:t>3</a:t>
            </a:fld>
            <a:endParaRPr lang="en-US"/>
          </a:p>
        </p:txBody>
      </p:sp>
      <p:graphicFrame>
        <p:nvGraphicFramePr>
          <p:cNvPr id="19" name="Diagram 18"/>
          <p:cNvGraphicFramePr/>
          <p:nvPr>
            <p:extLst>
              <p:ext uri="{D42A27DB-BD31-4B8C-83A1-F6EECF244321}">
                <p14:modId xmlns:p14="http://schemas.microsoft.com/office/powerpoint/2010/main" val="1776380445"/>
              </p:ext>
            </p:extLst>
          </p:nvPr>
        </p:nvGraphicFramePr>
        <p:xfrm>
          <a:off x="0" y="1226883"/>
          <a:ext cx="9144000" cy="55676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5" name="Group 14"/>
          <p:cNvGrpSpPr/>
          <p:nvPr/>
        </p:nvGrpSpPr>
        <p:grpSpPr>
          <a:xfrm>
            <a:off x="236073" y="196832"/>
            <a:ext cx="635496" cy="907851"/>
            <a:chOff x="1" y="1700"/>
            <a:chExt cx="635496" cy="907851"/>
          </a:xfrm>
        </p:grpSpPr>
        <p:sp>
          <p:nvSpPr>
            <p:cNvPr id="20" name="Chevron 19"/>
            <p:cNvSpPr/>
            <p:nvPr/>
          </p:nvSpPr>
          <p:spPr>
            <a:xfrm rot="5400000">
              <a:off x="-136177" y="137878"/>
              <a:ext cx="907851" cy="635496"/>
            </a:xfrm>
            <a:prstGeom prst="chevron">
              <a:avLst/>
            </a:prstGeom>
          </p:spPr>
          <p:style>
            <a:lnRef idx="1">
              <a:schemeClr val="accent1">
                <a:alpha val="90000"/>
                <a:hueOff val="0"/>
                <a:satOff val="0"/>
                <a:lumOff val="0"/>
                <a:alphaOff val="0"/>
              </a:schemeClr>
            </a:lnRef>
            <a:fillRef idx="3">
              <a:schemeClr val="accent1">
                <a:alpha val="90000"/>
                <a:hueOff val="0"/>
                <a:satOff val="0"/>
                <a:lumOff val="0"/>
                <a:alphaOff val="0"/>
              </a:schemeClr>
            </a:fillRef>
            <a:effectRef idx="2">
              <a:schemeClr val="accent1">
                <a:alpha val="90000"/>
                <a:hueOff val="0"/>
                <a:satOff val="0"/>
                <a:lumOff val="0"/>
                <a:alphaOff val="0"/>
              </a:schemeClr>
            </a:effectRef>
            <a:fontRef idx="minor">
              <a:schemeClr val="lt1"/>
            </a:fontRef>
          </p:style>
        </p:sp>
        <p:sp>
          <p:nvSpPr>
            <p:cNvPr id="21" name="Chevron 4"/>
            <p:cNvSpPr/>
            <p:nvPr/>
          </p:nvSpPr>
          <p:spPr>
            <a:xfrm>
              <a:off x="1" y="319448"/>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2</a:t>
              </a:r>
              <a:endParaRPr lang="en-US" sz="1700" kern="1200" dirty="0"/>
            </a:p>
          </p:txBody>
        </p:sp>
      </p:grpSp>
      <p:grpSp>
        <p:nvGrpSpPr>
          <p:cNvPr id="16" name="Group 15"/>
          <p:cNvGrpSpPr/>
          <p:nvPr/>
        </p:nvGrpSpPr>
        <p:grpSpPr>
          <a:xfrm>
            <a:off x="871568" y="196833"/>
            <a:ext cx="5460503" cy="590103"/>
            <a:chOff x="635496" y="1701"/>
            <a:chExt cx="5460503" cy="590103"/>
          </a:xfrm>
        </p:grpSpPr>
        <p:sp>
          <p:nvSpPr>
            <p:cNvPr id="17" name="Round Same Side Corner Rectangle 16"/>
            <p:cNvSpPr/>
            <p:nvPr/>
          </p:nvSpPr>
          <p:spPr>
            <a:xfrm rot="5400000">
              <a:off x="3070696" y="-2433499"/>
              <a:ext cx="590103" cy="5460503"/>
            </a:xfrm>
            <a:prstGeom prst="round2SameRect">
              <a:avLst/>
            </a:prstGeom>
          </p:spPr>
          <p:style>
            <a:lnRef idx="1">
              <a:schemeClr val="accent1">
                <a:alpha val="9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8" name="Round Same Side Corner Rectangle 6"/>
            <p:cNvSpPr/>
            <p:nvPr/>
          </p:nvSpPr>
          <p:spPr>
            <a:xfrm>
              <a:off x="635496" y="30507"/>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Scope of  Studies</a:t>
              </a:r>
              <a:endParaRPr lang="en-US" sz="2700" kern="1200" dirty="0"/>
            </a:p>
          </p:txBody>
        </p:sp>
      </p:grpSp>
    </p:spTree>
    <p:extLst>
      <p:ext uri="{BB962C8B-B14F-4D97-AF65-F5344CB8AC3E}">
        <p14:creationId xmlns:p14="http://schemas.microsoft.com/office/powerpoint/2010/main" val="37992793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9">
                                            <p:graphicEl>
                                              <a:dgm id="{74E12279-096A-F643-9986-5550F6F6E9FE}"/>
                                            </p:graphicEl>
                                          </p:spTgt>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19">
                                            <p:graphicEl>
                                              <a:dgm id="{242D4E4E-283C-2647-A7E1-D9F08487FB9C}"/>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19">
                                            <p:graphicEl>
                                              <a:dgm id="{E443FFCB-E682-4443-99AC-D32074F65113}"/>
                                            </p:graphicEl>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9">
                                            <p:graphicEl>
                                              <a:dgm id="{A40667BB-4A39-A540-A0E4-BD5FA1993A7D}"/>
                                            </p:graphic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9">
                                            <p:graphicEl>
                                              <a:dgm id="{40785C2B-C864-8646-99E6-39A2F483E0F5}"/>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childTnLst>
                                    <p:set>
                                      <p:cBhvr>
                                        <p:cTn id="20" dur="1" fill="hold">
                                          <p:stCondLst>
                                            <p:cond delay="0"/>
                                          </p:stCondLst>
                                        </p:cTn>
                                        <p:tgtEl>
                                          <p:spTgt spid="19">
                                            <p:graphicEl>
                                              <a:dgm id="{9175BAD2-176B-5E43-9F76-C094CA9CC95B}"/>
                                            </p:graphic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9">
                                            <p:graphicEl>
                                              <a:dgm id="{2CA4843E-F852-1745-8175-7BD4D0F786D7}"/>
                                            </p:graphicEl>
                                          </p:spTgt>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19">
                                            <p:graphicEl>
                                              <a:dgm id="{6AA02EA6-40CB-F747-89EB-B736A3DF2871}"/>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19">
                                            <p:graphicEl>
                                              <a:dgm id="{6A821D56-B117-DE4E-BFA9-5F69158E683B}"/>
                                            </p:graphicEl>
                                          </p:spTgt>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9">
                                            <p:graphicEl>
                                              <a:dgm id="{55A94CDF-427E-9446-ADF6-1083B81630C4}"/>
                                            </p:graphicEl>
                                          </p:spTgt>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19">
                                            <p:graphicEl>
                                              <a:dgm id="{3F34D247-75D8-2840-B4A5-BC6588075CAA}"/>
                                            </p:graphic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childTnLst>
                                    <p:set>
                                      <p:cBhvr>
                                        <p:cTn id="36" dur="1" fill="hold">
                                          <p:stCondLst>
                                            <p:cond delay="0"/>
                                          </p:stCondLst>
                                        </p:cTn>
                                        <p:tgtEl>
                                          <p:spTgt spid="19">
                                            <p:graphicEl>
                                              <a:dgm id="{0C5CA31F-A99D-B740-8928-5DAA4E58B4F6}"/>
                                            </p:graphicEl>
                                          </p:spTgt>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19">
                                            <p:graphicEl>
                                              <a:dgm id="{C92B8E44-164E-9B46-B6BE-36E53F5F81E2}"/>
                                            </p:graphicEl>
                                          </p:spTgt>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19">
                                            <p:graphicEl>
                                              <a:dgm id="{1E4909D8-3994-C84A-B86A-BC2B0119D47C}"/>
                                            </p:graphic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childTnLst>
                                    <p:set>
                                      <p:cBhvr>
                                        <p:cTn id="44" dur="1" fill="hold">
                                          <p:stCondLst>
                                            <p:cond delay="0"/>
                                          </p:stCondLst>
                                        </p:cTn>
                                        <p:tgtEl>
                                          <p:spTgt spid="19">
                                            <p:graphicEl>
                                              <a:dgm id="{E2CF7DF2-891C-8741-943C-E0491409CDCF}"/>
                                            </p:graphicEl>
                                          </p:spTgt>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19">
                                            <p:graphicEl>
                                              <a:dgm id="{7AB92FBA-19E4-514A-B9B0-7E63A35BBB27}"/>
                                            </p:graphicEl>
                                          </p:spTgt>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19">
                                            <p:graphicEl>
                                              <a:dgm id="{DF27565E-7F85-5042-9E79-7C086F9725E1}"/>
                                            </p:graphic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1" nodeType="clickEffect">
                                  <p:stCondLst>
                                    <p:cond delay="0"/>
                                  </p:stCondLst>
                                  <p:childTnLst>
                                    <p:set>
                                      <p:cBhvr>
                                        <p:cTn id="52" dur="1" fill="hold">
                                          <p:stCondLst>
                                            <p:cond delay="0"/>
                                          </p:stCondLst>
                                        </p:cTn>
                                        <p:tgtEl>
                                          <p:spTgt spid="19">
                                            <p:graphicEl>
                                              <a:dgm id="{77BA22FF-0276-E942-8C69-FBC55D364390}"/>
                                            </p:graphicEl>
                                          </p:spTgt>
                                        </p:tgtEl>
                                        <p:attrNameLst>
                                          <p:attrName>style.visibility</p:attrName>
                                        </p:attrNameLst>
                                      </p:cBhvr>
                                      <p:to>
                                        <p:strVal val="visible"/>
                                      </p:to>
                                    </p:set>
                                  </p:childTnLst>
                                </p:cTn>
                              </p:par>
                              <p:par>
                                <p:cTn id="53" presetID="1" presetClass="entr" presetSubtype="0" fill="hold" grpId="1" nodeType="withEffect">
                                  <p:stCondLst>
                                    <p:cond delay="0"/>
                                  </p:stCondLst>
                                  <p:childTnLst>
                                    <p:set>
                                      <p:cBhvr>
                                        <p:cTn id="54" dur="1" fill="hold">
                                          <p:stCondLst>
                                            <p:cond delay="0"/>
                                          </p:stCondLst>
                                        </p:cTn>
                                        <p:tgtEl>
                                          <p:spTgt spid="19">
                                            <p:graphicEl>
                                              <a:dgm id="{33EBE7FF-3181-E048-BEAF-FF8015ECA854}"/>
                                            </p:graphicEl>
                                          </p:spTgt>
                                        </p:tgtEl>
                                        <p:attrNameLst>
                                          <p:attrName>style.visibility</p:attrName>
                                        </p:attrNameLst>
                                      </p:cBhvr>
                                      <p:to>
                                        <p:strVal val="visible"/>
                                      </p:to>
                                    </p:set>
                                  </p:childTnLst>
                                </p:cTn>
                              </p:par>
                              <p:par>
                                <p:cTn id="55" presetID="1" presetClass="entr" presetSubtype="0" fill="hold" grpId="1" nodeType="withEffect">
                                  <p:stCondLst>
                                    <p:cond delay="0"/>
                                  </p:stCondLst>
                                  <p:childTnLst>
                                    <p:set>
                                      <p:cBhvr>
                                        <p:cTn id="56" dur="1" fill="hold">
                                          <p:stCondLst>
                                            <p:cond delay="0"/>
                                          </p:stCondLst>
                                        </p:cTn>
                                        <p:tgtEl>
                                          <p:spTgt spid="19">
                                            <p:graphicEl>
                                              <a:dgm id="{39E07F51-A957-004C-888A-CFFCD38D507A}"/>
                                            </p:graphic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1" nodeType="clickEffect">
                                  <p:stCondLst>
                                    <p:cond delay="0"/>
                                  </p:stCondLst>
                                  <p:childTnLst>
                                    <p:set>
                                      <p:cBhvr>
                                        <p:cTn id="60" dur="1" fill="hold">
                                          <p:stCondLst>
                                            <p:cond delay="0"/>
                                          </p:stCondLst>
                                        </p:cTn>
                                        <p:tgtEl>
                                          <p:spTgt spid="19">
                                            <p:graphicEl>
                                              <a:dgm id="{9FF33E77-5F9B-3442-9799-A0D655D09514}"/>
                                            </p:graphicEl>
                                          </p:spTgt>
                                        </p:tgtEl>
                                        <p:attrNameLst>
                                          <p:attrName>style.visibility</p:attrName>
                                        </p:attrNameLst>
                                      </p:cBhvr>
                                      <p:to>
                                        <p:strVal val="visible"/>
                                      </p:to>
                                    </p:set>
                                  </p:childTnLst>
                                </p:cTn>
                              </p:par>
                              <p:par>
                                <p:cTn id="61" presetID="1" presetClass="entr" presetSubtype="0" fill="hold" grpId="1" nodeType="withEffect">
                                  <p:stCondLst>
                                    <p:cond delay="0"/>
                                  </p:stCondLst>
                                  <p:childTnLst>
                                    <p:set>
                                      <p:cBhvr>
                                        <p:cTn id="62" dur="1" fill="hold">
                                          <p:stCondLst>
                                            <p:cond delay="0"/>
                                          </p:stCondLst>
                                        </p:cTn>
                                        <p:tgtEl>
                                          <p:spTgt spid="19">
                                            <p:graphicEl>
                                              <a:dgm id="{1606CEBF-B9AE-E249-8FEB-E5A04BD5BD94}"/>
                                            </p:graphicEl>
                                          </p:spTgt>
                                        </p:tgtEl>
                                        <p:attrNameLst>
                                          <p:attrName>style.visibility</p:attrName>
                                        </p:attrNameLst>
                                      </p:cBhvr>
                                      <p:to>
                                        <p:strVal val="visible"/>
                                      </p:to>
                                    </p:set>
                                  </p:childTnLst>
                                </p:cTn>
                              </p:par>
                              <p:par>
                                <p:cTn id="63" presetID="1" presetClass="entr" presetSubtype="0" fill="hold" grpId="1" nodeType="withEffect">
                                  <p:stCondLst>
                                    <p:cond delay="0"/>
                                  </p:stCondLst>
                                  <p:childTnLst>
                                    <p:set>
                                      <p:cBhvr>
                                        <p:cTn id="64" dur="1" fill="hold">
                                          <p:stCondLst>
                                            <p:cond delay="0"/>
                                          </p:stCondLst>
                                        </p:cTn>
                                        <p:tgtEl>
                                          <p:spTgt spid="19">
                                            <p:graphicEl>
                                              <a:dgm id="{B5A2295C-BA5E-264F-A14C-6B36D9E7F9B7}"/>
                                            </p:graphic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1" nodeType="clickEffect">
                                  <p:stCondLst>
                                    <p:cond delay="0"/>
                                  </p:stCondLst>
                                  <p:childTnLst>
                                    <p:set>
                                      <p:cBhvr>
                                        <p:cTn id="68" dur="1" fill="hold">
                                          <p:stCondLst>
                                            <p:cond delay="0"/>
                                          </p:stCondLst>
                                        </p:cTn>
                                        <p:tgtEl>
                                          <p:spTgt spid="19">
                                            <p:graphicEl>
                                              <a:dgm id="{A69BF3CE-3CFF-5E4F-87C5-56676779C473}"/>
                                            </p:graphicEl>
                                          </p:spTgt>
                                        </p:tgtEl>
                                        <p:attrNameLst>
                                          <p:attrName>style.visibility</p:attrName>
                                        </p:attrNameLst>
                                      </p:cBhvr>
                                      <p:to>
                                        <p:strVal val="visible"/>
                                      </p:to>
                                    </p:set>
                                  </p:childTnLst>
                                </p:cTn>
                              </p:par>
                              <p:par>
                                <p:cTn id="69" presetID="1" presetClass="entr" presetSubtype="0" fill="hold" grpId="1" nodeType="withEffect">
                                  <p:stCondLst>
                                    <p:cond delay="0"/>
                                  </p:stCondLst>
                                  <p:childTnLst>
                                    <p:set>
                                      <p:cBhvr>
                                        <p:cTn id="70" dur="1" fill="hold">
                                          <p:stCondLst>
                                            <p:cond delay="0"/>
                                          </p:stCondLst>
                                        </p:cTn>
                                        <p:tgtEl>
                                          <p:spTgt spid="19">
                                            <p:graphicEl>
                                              <a:dgm id="{0BE1AB5C-D8EE-F746-B0DB-C2A9BAB7464E}"/>
                                            </p:graphicEl>
                                          </p:spTgt>
                                        </p:tgtEl>
                                        <p:attrNameLst>
                                          <p:attrName>style.visibility</p:attrName>
                                        </p:attrNameLst>
                                      </p:cBhvr>
                                      <p:to>
                                        <p:strVal val="visible"/>
                                      </p:to>
                                    </p:set>
                                  </p:childTnLst>
                                </p:cTn>
                              </p:par>
                              <p:par>
                                <p:cTn id="71" presetID="1" presetClass="entr" presetSubtype="0" fill="hold" grpId="1" nodeType="withEffect">
                                  <p:stCondLst>
                                    <p:cond delay="0"/>
                                  </p:stCondLst>
                                  <p:childTnLst>
                                    <p:set>
                                      <p:cBhvr>
                                        <p:cTn id="72" dur="1" fill="hold">
                                          <p:stCondLst>
                                            <p:cond delay="0"/>
                                          </p:stCondLst>
                                        </p:cTn>
                                        <p:tgtEl>
                                          <p:spTgt spid="19">
                                            <p:graphicEl>
                                              <a:dgm id="{C8D70254-A75E-9340-963D-E5738FC5349B}"/>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9487" y="214219"/>
            <a:ext cx="7556313" cy="1116106"/>
          </a:xfrm>
        </p:spPr>
        <p:txBody>
          <a:bodyPr/>
          <a:lstStyle/>
          <a:p>
            <a:r>
              <a:rPr lang="en-US" dirty="0" smtClean="0"/>
              <a:t>Contents </a:t>
            </a:r>
            <a:endParaRPr lang="en-US" dirty="0"/>
          </a:p>
        </p:txBody>
      </p:sp>
      <p:graphicFrame>
        <p:nvGraphicFramePr>
          <p:cNvPr id="10" name="Diagram 9"/>
          <p:cNvGraphicFramePr/>
          <p:nvPr>
            <p:extLst>
              <p:ext uri="{D42A27DB-BD31-4B8C-83A1-F6EECF244321}">
                <p14:modId xmlns:p14="http://schemas.microsoft.com/office/powerpoint/2010/main" val="752163349"/>
              </p:ext>
            </p:extLst>
          </p:nvPr>
        </p:nvGraphicFramePr>
        <p:xfrm>
          <a:off x="1524000" y="1397000"/>
          <a:ext cx="7090780" cy="46212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74629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graphicEl>
                                              <a:dgm id="{0B456958-6265-8240-8F59-99AAF4938621}"/>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graphicEl>
                                              <a:dgm id="{63451C99-01AA-5F48-BABE-91676A7E088E}"/>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graphicEl>
                                              <a:dgm id="{963DAFA9-218F-FD4A-A65A-BB16245AFDF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graphicEl>
                                              <a:dgm id="{D16C0DFF-0391-1948-AA89-2F3C6DFD77D0}"/>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graphicEl>
                                              <a:dgm id="{5C1ECF25-3C0B-7E43-B4A9-575CD0B9EF7E}"/>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graphicEl>
                                              <a:dgm id="{BA0EF8C3-95CA-0149-89B7-0AEE76285F42}"/>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graphicEl>
                                              <a:dgm id="{CBF2AF65-11E7-5749-A232-4005653D367B}"/>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graphicEl>
                                              <a:dgm id="{405615AF-FC6A-C648-B81D-CF0D17DB77E6}"/>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graphicEl>
                                              <a:dgm id="{2B716C26-D9BB-FA44-AEDF-C06E61CC8128}"/>
                                            </p:graphic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graphicEl>
                                              <a:dgm id="{97E11DC4-35CB-8043-B57A-154F3204F0EC}"/>
                                            </p:graphic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0">
                                            <p:graphicEl>
                                              <a:dgm id="{03395FB9-C824-6841-A447-074318A9399D}"/>
                                            </p:graphic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
                                            <p:graphicEl>
                                              <a:dgm id="{9741037D-CB7F-3645-AEB3-D25217A5B8FD}"/>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Cloud 33"/>
          <p:cNvSpPr/>
          <p:nvPr/>
        </p:nvSpPr>
        <p:spPr>
          <a:xfrm>
            <a:off x="120176" y="1482726"/>
            <a:ext cx="3634562" cy="3158477"/>
          </a:xfrm>
          <a:prstGeom prst="cloud">
            <a:avLst/>
          </a:prstGeom>
          <a:gradFill flip="none" rotWithShape="1">
            <a:gsLst>
              <a:gs pos="0">
                <a:schemeClr val="accent1">
                  <a:shade val="40000"/>
                  <a:satMod val="150000"/>
                  <a:lumMod val="100000"/>
                  <a:alpha val="3000"/>
                </a:schemeClr>
              </a:gs>
              <a:gs pos="100000">
                <a:schemeClr val="accent1">
                  <a:tint val="70000"/>
                  <a:shade val="100000"/>
                  <a:satMod val="200000"/>
                  <a:lumMod val="100000"/>
                  <a:alpha val="3000"/>
                </a:schemeClr>
              </a:gs>
            </a:gsLst>
            <a:lin ang="5400000" scaled="1"/>
            <a:tileRect/>
          </a:gradFill>
          <a:ln/>
        </p:spPr>
        <p:style>
          <a:lnRef idx="1">
            <a:schemeClr val="accent1"/>
          </a:lnRef>
          <a:fillRef idx="3">
            <a:schemeClr val="accent1"/>
          </a:fillRef>
          <a:effectRef idx="2">
            <a:schemeClr val="accent1"/>
          </a:effectRef>
          <a:fontRef idx="minor">
            <a:schemeClr val="lt1"/>
          </a:fontRef>
        </p:style>
        <p:txBody>
          <a:bodyPr/>
          <a:lstStyle/>
          <a:p>
            <a:r>
              <a:rPr lang="en-US" dirty="0" smtClean="0">
                <a:solidFill>
                  <a:schemeClr val="tx1"/>
                </a:solidFill>
              </a:rPr>
              <a:t>U</a:t>
            </a:r>
          </a:p>
        </p:txBody>
      </p:sp>
      <p:sp>
        <p:nvSpPr>
          <p:cNvPr id="36" name="Cloud 35"/>
          <p:cNvSpPr/>
          <p:nvPr/>
        </p:nvSpPr>
        <p:spPr>
          <a:xfrm rot="20836444">
            <a:off x="3669533" y="822022"/>
            <a:ext cx="5585864" cy="5884550"/>
          </a:xfrm>
          <a:prstGeom prst="cloud">
            <a:avLst/>
          </a:prstGeom>
          <a:solidFill>
            <a:srgbClr val="5571C2">
              <a:alpha val="10000"/>
            </a:srgbClr>
          </a:solidFill>
          <a:ln/>
        </p:spPr>
        <p:style>
          <a:lnRef idx="1">
            <a:schemeClr val="accent1"/>
          </a:lnRef>
          <a:fillRef idx="3">
            <a:schemeClr val="accent1"/>
          </a:fillRef>
          <a:effectRef idx="2">
            <a:schemeClr val="accent1"/>
          </a:effectRef>
          <a:fontRef idx="minor">
            <a:schemeClr val="lt1"/>
          </a:fontRef>
        </p:style>
        <p:txBody>
          <a:bodyPr/>
          <a:lstStyle/>
          <a:p>
            <a:r>
              <a:rPr lang="en-US" dirty="0" smtClean="0"/>
              <a:t>    </a:t>
            </a:r>
            <a:r>
              <a:rPr lang="en-US" dirty="0" smtClean="0">
                <a:solidFill>
                  <a:schemeClr val="tx1"/>
                </a:solidFill>
              </a:rPr>
              <a:t> </a:t>
            </a:r>
            <a:endParaRPr lang="en-US" dirty="0">
              <a:solidFill>
                <a:schemeClr val="tx1"/>
              </a:solidFill>
            </a:endParaRPr>
          </a:p>
        </p:txBody>
      </p:sp>
      <p:pic>
        <p:nvPicPr>
          <p:cNvPr id="40" name="Picture 39"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6004513" y="4829425"/>
            <a:ext cx="715510" cy="1046827"/>
          </a:xfrm>
          <a:prstGeom prst="rect">
            <a:avLst/>
          </a:prstGeom>
        </p:spPr>
      </p:pic>
      <p:pic>
        <p:nvPicPr>
          <p:cNvPr id="50" name="Picture 49"/>
          <p:cNvPicPr>
            <a:picLocks noChangeAspect="1"/>
          </p:cNvPicPr>
          <p:nvPr/>
        </p:nvPicPr>
        <p:blipFill>
          <a:blip r:embed="rId4"/>
          <a:stretch>
            <a:fillRect/>
          </a:stretch>
        </p:blipFill>
        <p:spPr>
          <a:xfrm flipH="1">
            <a:off x="592513" y="2907346"/>
            <a:ext cx="740525" cy="878132"/>
          </a:xfrm>
          <a:prstGeom prst="rect">
            <a:avLst/>
          </a:prstGeom>
        </p:spPr>
      </p:pic>
      <p:pic>
        <p:nvPicPr>
          <p:cNvPr id="70" name="Picture 69"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5761716" y="2979874"/>
            <a:ext cx="715510" cy="1046827"/>
          </a:xfrm>
          <a:prstGeom prst="rect">
            <a:avLst/>
          </a:prstGeom>
        </p:spPr>
      </p:pic>
      <p:pic>
        <p:nvPicPr>
          <p:cNvPr id="77" name="Picture 76" descr="Screen Shot 2012-08-01 at 5.14.34 PM.png"/>
          <p:cNvPicPr>
            <a:picLocks noChangeAspect="1"/>
          </p:cNvPicPr>
          <p:nvPr/>
        </p:nvPicPr>
        <p:blipFill rotWithShape="1">
          <a:blip r:embed="rId5">
            <a:extLst>
              <a:ext uri="{28A0092B-C50C-407E-A947-70E740481C1C}">
                <a14:useLocalDpi xmlns:a14="http://schemas.microsoft.com/office/drawing/2010/main" val="0"/>
              </a:ext>
            </a:extLst>
          </a:blip>
          <a:srcRect l="21586" t="20501" r="45566" b="17272"/>
          <a:stretch/>
        </p:blipFill>
        <p:spPr>
          <a:xfrm flipH="1">
            <a:off x="6004513" y="1618641"/>
            <a:ext cx="898822" cy="957302"/>
          </a:xfrm>
          <a:prstGeom prst="rect">
            <a:avLst/>
          </a:prstGeom>
        </p:spPr>
      </p:pic>
      <p:pic>
        <p:nvPicPr>
          <p:cNvPr id="82" name="Picture 81" descr="Screen Shot 2012-08-01 at 5.29.32 PM.png"/>
          <p:cNvPicPr>
            <a:picLocks noChangeAspect="1"/>
          </p:cNvPicPr>
          <p:nvPr/>
        </p:nvPicPr>
        <p:blipFill rotWithShape="1">
          <a:blip r:embed="rId6">
            <a:extLst>
              <a:ext uri="{28A0092B-C50C-407E-A947-70E740481C1C}">
                <a14:useLocalDpi xmlns:a14="http://schemas.microsoft.com/office/drawing/2010/main" val="0"/>
              </a:ext>
            </a:extLst>
          </a:blip>
          <a:srcRect l="34162" t="43748" r="56828" b="38606"/>
          <a:stretch/>
        </p:blipFill>
        <p:spPr>
          <a:xfrm flipH="1">
            <a:off x="2153626" y="1962854"/>
            <a:ext cx="1145577" cy="1340126"/>
          </a:xfrm>
          <a:prstGeom prst="rect">
            <a:avLst/>
          </a:prstGeom>
        </p:spPr>
      </p:pic>
      <p:cxnSp>
        <p:nvCxnSpPr>
          <p:cNvPr id="120" name="Straight Arrow Connector 119"/>
          <p:cNvCxnSpPr/>
          <p:nvPr/>
        </p:nvCxnSpPr>
        <p:spPr>
          <a:xfrm flipV="1">
            <a:off x="1384324" y="2956174"/>
            <a:ext cx="769302" cy="29495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22" name="Straight Arrow Connector 121"/>
          <p:cNvCxnSpPr/>
          <p:nvPr/>
        </p:nvCxnSpPr>
        <p:spPr>
          <a:xfrm flipV="1">
            <a:off x="3299203" y="2365896"/>
            <a:ext cx="2705310" cy="512416"/>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24" name="Straight Arrow Connector 123"/>
          <p:cNvCxnSpPr/>
          <p:nvPr/>
        </p:nvCxnSpPr>
        <p:spPr>
          <a:xfrm>
            <a:off x="3393957" y="2979874"/>
            <a:ext cx="2355095" cy="47000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26" name="Straight Arrow Connector 125"/>
          <p:cNvCxnSpPr/>
          <p:nvPr/>
        </p:nvCxnSpPr>
        <p:spPr>
          <a:xfrm>
            <a:off x="3283889" y="2907346"/>
            <a:ext cx="2678760" cy="2063437"/>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a:xfrm>
            <a:off x="3793193" y="2027342"/>
            <a:ext cx="901169" cy="61949"/>
          </a:xfrm>
          <a:prstGeom prst="line">
            <a:avLst/>
          </a:prstGeom>
        </p:spPr>
        <p:style>
          <a:lnRef idx="2">
            <a:schemeClr val="accent1"/>
          </a:lnRef>
          <a:fillRef idx="0">
            <a:schemeClr val="accent1"/>
          </a:fillRef>
          <a:effectRef idx="1">
            <a:schemeClr val="accent1"/>
          </a:effectRef>
          <a:fontRef idx="minor">
            <a:schemeClr val="tx1"/>
          </a:fontRef>
        </p:style>
      </p:cxnSp>
      <p:pic>
        <p:nvPicPr>
          <p:cNvPr id="136" name="Picture 135"/>
          <p:cNvPicPr>
            <a:picLocks noChangeAspect="1"/>
          </p:cNvPicPr>
          <p:nvPr/>
        </p:nvPicPr>
        <p:blipFill>
          <a:blip r:embed="rId4"/>
          <a:stretch>
            <a:fillRect/>
          </a:stretch>
        </p:blipFill>
        <p:spPr>
          <a:xfrm flipH="1">
            <a:off x="377868" y="2403072"/>
            <a:ext cx="740525" cy="878132"/>
          </a:xfrm>
          <a:prstGeom prst="rect">
            <a:avLst/>
          </a:prstGeom>
        </p:spPr>
      </p:pic>
      <p:cxnSp>
        <p:nvCxnSpPr>
          <p:cNvPr id="137" name="Straight Arrow Connector 136"/>
          <p:cNvCxnSpPr/>
          <p:nvPr/>
        </p:nvCxnSpPr>
        <p:spPr>
          <a:xfrm flipV="1">
            <a:off x="1025938" y="2575943"/>
            <a:ext cx="1041650" cy="143062"/>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141" name="Picture 140"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7499677" y="4829425"/>
            <a:ext cx="715510" cy="1046827"/>
          </a:xfrm>
          <a:prstGeom prst="rect">
            <a:avLst/>
          </a:prstGeom>
        </p:spPr>
      </p:pic>
      <p:sp>
        <p:nvSpPr>
          <p:cNvPr id="143" name="TextBox 142"/>
          <p:cNvSpPr txBox="1"/>
          <p:nvPr/>
        </p:nvSpPr>
        <p:spPr>
          <a:xfrm>
            <a:off x="163223" y="3600812"/>
            <a:ext cx="955170" cy="369332"/>
          </a:xfrm>
          <a:prstGeom prst="rect">
            <a:avLst/>
          </a:prstGeom>
          <a:noFill/>
        </p:spPr>
        <p:txBody>
          <a:bodyPr wrap="square" rtlCol="0">
            <a:spAutoFit/>
          </a:bodyPr>
          <a:lstStyle/>
          <a:p>
            <a:r>
              <a:rPr lang="en-US" dirty="0" smtClean="0"/>
              <a:t>Users</a:t>
            </a:r>
            <a:endParaRPr lang="en-US" dirty="0"/>
          </a:p>
        </p:txBody>
      </p:sp>
      <p:sp>
        <p:nvSpPr>
          <p:cNvPr id="144" name="TextBox 143"/>
          <p:cNvSpPr txBox="1"/>
          <p:nvPr/>
        </p:nvSpPr>
        <p:spPr>
          <a:xfrm>
            <a:off x="2920770" y="2094632"/>
            <a:ext cx="955170" cy="646331"/>
          </a:xfrm>
          <a:prstGeom prst="rect">
            <a:avLst/>
          </a:prstGeom>
          <a:noFill/>
        </p:spPr>
        <p:txBody>
          <a:bodyPr wrap="square" rtlCol="0">
            <a:spAutoFit/>
          </a:bodyPr>
          <a:lstStyle/>
          <a:p>
            <a:r>
              <a:rPr lang="en-US" dirty="0" smtClean="0"/>
              <a:t>Cache</a:t>
            </a:r>
          </a:p>
          <a:p>
            <a:r>
              <a:rPr lang="en-US" dirty="0" smtClean="0"/>
              <a:t> DNS</a:t>
            </a:r>
            <a:endParaRPr lang="en-US" dirty="0"/>
          </a:p>
        </p:txBody>
      </p:sp>
      <p:sp>
        <p:nvSpPr>
          <p:cNvPr id="147" name="TextBox 146"/>
          <p:cNvSpPr txBox="1"/>
          <p:nvPr/>
        </p:nvSpPr>
        <p:spPr>
          <a:xfrm>
            <a:off x="6918264" y="1756741"/>
            <a:ext cx="1132744" cy="646331"/>
          </a:xfrm>
          <a:prstGeom prst="rect">
            <a:avLst/>
          </a:prstGeom>
          <a:noFill/>
        </p:spPr>
        <p:txBody>
          <a:bodyPr wrap="square" rtlCol="0">
            <a:spAutoFit/>
          </a:bodyPr>
          <a:lstStyle/>
          <a:p>
            <a:pPr algn="ctr"/>
            <a:r>
              <a:rPr lang="en-US" dirty="0" smtClean="0"/>
              <a:t>Root</a:t>
            </a:r>
          </a:p>
          <a:p>
            <a:pPr algn="ctr"/>
            <a:r>
              <a:rPr lang="en-US" dirty="0" smtClean="0"/>
              <a:t>DNS</a:t>
            </a:r>
            <a:endParaRPr lang="en-US" dirty="0"/>
          </a:p>
        </p:txBody>
      </p:sp>
      <p:sp>
        <p:nvSpPr>
          <p:cNvPr id="151" name="Left-Right Arrow 150"/>
          <p:cNvSpPr/>
          <p:nvPr/>
        </p:nvSpPr>
        <p:spPr>
          <a:xfrm>
            <a:off x="6720023" y="5043311"/>
            <a:ext cx="764613" cy="413151"/>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3" name="TextBox 152"/>
          <p:cNvSpPr txBox="1"/>
          <p:nvPr/>
        </p:nvSpPr>
        <p:spPr>
          <a:xfrm>
            <a:off x="3561618" y="972919"/>
            <a:ext cx="1132744" cy="646331"/>
          </a:xfrm>
          <a:prstGeom prst="rect">
            <a:avLst/>
          </a:prstGeom>
          <a:noFill/>
        </p:spPr>
        <p:txBody>
          <a:bodyPr wrap="square" rtlCol="0">
            <a:spAutoFit/>
          </a:bodyPr>
          <a:lstStyle/>
          <a:p>
            <a:pPr algn="ctr"/>
            <a:r>
              <a:rPr lang="en-US" dirty="0" smtClean="0"/>
              <a:t>Open</a:t>
            </a:r>
          </a:p>
          <a:p>
            <a:pPr algn="ctr"/>
            <a:r>
              <a:rPr lang="en-US" dirty="0" smtClean="0"/>
              <a:t>DNS</a:t>
            </a:r>
            <a:endParaRPr lang="en-US" dirty="0"/>
          </a:p>
        </p:txBody>
      </p:sp>
      <p:sp>
        <p:nvSpPr>
          <p:cNvPr id="155" name="TextBox 154"/>
          <p:cNvSpPr txBox="1"/>
          <p:nvPr/>
        </p:nvSpPr>
        <p:spPr>
          <a:xfrm>
            <a:off x="1771714" y="2747535"/>
            <a:ext cx="295874" cy="338554"/>
          </a:xfrm>
          <a:prstGeom prst="rect">
            <a:avLst/>
          </a:prstGeom>
          <a:noFill/>
        </p:spPr>
        <p:txBody>
          <a:bodyPr wrap="none" rtlCol="0">
            <a:spAutoFit/>
          </a:bodyPr>
          <a:lstStyle/>
          <a:p>
            <a:r>
              <a:rPr lang="en-US" sz="1600" b="1" dirty="0" smtClean="0">
                <a:solidFill>
                  <a:srgbClr val="FF0000"/>
                </a:solidFill>
              </a:rPr>
              <a:t>1</a:t>
            </a:r>
            <a:endParaRPr lang="en-US" sz="1600" b="1" dirty="0">
              <a:solidFill>
                <a:srgbClr val="FF0000"/>
              </a:solidFill>
            </a:endParaRPr>
          </a:p>
        </p:txBody>
      </p:sp>
      <p:sp>
        <p:nvSpPr>
          <p:cNvPr id="156" name="TextBox 155"/>
          <p:cNvSpPr txBox="1"/>
          <p:nvPr/>
        </p:nvSpPr>
        <p:spPr>
          <a:xfrm>
            <a:off x="5680085" y="2027342"/>
            <a:ext cx="297878" cy="338554"/>
          </a:xfrm>
          <a:prstGeom prst="rect">
            <a:avLst/>
          </a:prstGeom>
          <a:noFill/>
        </p:spPr>
        <p:txBody>
          <a:bodyPr wrap="none" rtlCol="0">
            <a:spAutoFit/>
          </a:bodyPr>
          <a:lstStyle/>
          <a:p>
            <a:r>
              <a:rPr lang="en-US" sz="1600" b="1" dirty="0">
                <a:solidFill>
                  <a:srgbClr val="FF0000"/>
                </a:solidFill>
              </a:rPr>
              <a:t>2</a:t>
            </a:r>
          </a:p>
        </p:txBody>
      </p:sp>
      <p:sp>
        <p:nvSpPr>
          <p:cNvPr id="157" name="TextBox 156"/>
          <p:cNvSpPr txBox="1"/>
          <p:nvPr/>
        </p:nvSpPr>
        <p:spPr>
          <a:xfrm>
            <a:off x="5392763" y="3120411"/>
            <a:ext cx="297878" cy="338554"/>
          </a:xfrm>
          <a:prstGeom prst="rect">
            <a:avLst/>
          </a:prstGeom>
          <a:noFill/>
        </p:spPr>
        <p:txBody>
          <a:bodyPr wrap="none" rtlCol="0">
            <a:spAutoFit/>
          </a:bodyPr>
          <a:lstStyle/>
          <a:p>
            <a:r>
              <a:rPr lang="en-US" sz="1600" b="1" dirty="0" smtClean="0">
                <a:solidFill>
                  <a:srgbClr val="FF0000"/>
                </a:solidFill>
              </a:rPr>
              <a:t>3</a:t>
            </a:r>
            <a:endParaRPr lang="en-US" sz="1600" b="1" dirty="0">
              <a:solidFill>
                <a:srgbClr val="FF0000"/>
              </a:solidFill>
            </a:endParaRPr>
          </a:p>
        </p:txBody>
      </p:sp>
      <p:sp>
        <p:nvSpPr>
          <p:cNvPr id="158" name="TextBox 157"/>
          <p:cNvSpPr txBox="1"/>
          <p:nvPr/>
        </p:nvSpPr>
        <p:spPr>
          <a:xfrm flipH="1">
            <a:off x="5679465" y="4398386"/>
            <a:ext cx="45719" cy="338554"/>
          </a:xfrm>
          <a:prstGeom prst="rect">
            <a:avLst/>
          </a:prstGeom>
          <a:noFill/>
        </p:spPr>
        <p:txBody>
          <a:bodyPr wrap="square" rtlCol="0">
            <a:spAutoFit/>
          </a:bodyPr>
          <a:lstStyle/>
          <a:p>
            <a:r>
              <a:rPr lang="en-US" sz="1600" b="1" dirty="0">
                <a:solidFill>
                  <a:srgbClr val="FF0000"/>
                </a:solidFill>
              </a:rPr>
              <a:t>4</a:t>
            </a:r>
          </a:p>
        </p:txBody>
      </p:sp>
      <p:sp>
        <p:nvSpPr>
          <p:cNvPr id="160" name="Rectangle 159"/>
          <p:cNvSpPr/>
          <p:nvPr/>
        </p:nvSpPr>
        <p:spPr>
          <a:xfrm>
            <a:off x="5276370" y="4697642"/>
            <a:ext cx="2910616" cy="1189495"/>
          </a:xfrm>
          <a:prstGeom prst="rect">
            <a:avLst/>
          </a:prstGeom>
          <a:gradFill flip="none" rotWithShape="1">
            <a:gsLst>
              <a:gs pos="0">
                <a:schemeClr val="accent1">
                  <a:shade val="40000"/>
                  <a:satMod val="150000"/>
                  <a:lumMod val="100000"/>
                  <a:alpha val="9000"/>
                </a:schemeClr>
              </a:gs>
              <a:gs pos="100000">
                <a:schemeClr val="accent1">
                  <a:tint val="70000"/>
                  <a:shade val="100000"/>
                  <a:satMod val="200000"/>
                  <a:lumMod val="100000"/>
                  <a:alpha val="9000"/>
                </a:schemeClr>
              </a:gs>
            </a:gsLst>
            <a:lin ang="54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1" name="Rectangle 160"/>
          <p:cNvSpPr/>
          <p:nvPr/>
        </p:nvSpPr>
        <p:spPr>
          <a:xfrm>
            <a:off x="5147839" y="2827120"/>
            <a:ext cx="3863141" cy="1199582"/>
          </a:xfrm>
          <a:prstGeom prst="rect">
            <a:avLst/>
          </a:prstGeom>
          <a:gradFill flip="none" rotWithShape="1">
            <a:gsLst>
              <a:gs pos="0">
                <a:schemeClr val="accent1">
                  <a:shade val="40000"/>
                  <a:satMod val="150000"/>
                  <a:lumMod val="100000"/>
                  <a:alpha val="9000"/>
                </a:schemeClr>
              </a:gs>
              <a:gs pos="100000">
                <a:schemeClr val="accent1">
                  <a:tint val="70000"/>
                  <a:shade val="100000"/>
                  <a:satMod val="200000"/>
                  <a:lumMod val="100000"/>
                  <a:alpha val="9000"/>
                </a:schemeClr>
              </a:gs>
            </a:gsLst>
            <a:lin ang="54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2" name="Rectangle 161"/>
          <p:cNvSpPr/>
          <p:nvPr/>
        </p:nvSpPr>
        <p:spPr>
          <a:xfrm>
            <a:off x="5468935" y="1535345"/>
            <a:ext cx="2441855" cy="1047442"/>
          </a:xfrm>
          <a:prstGeom prst="rect">
            <a:avLst/>
          </a:prstGeom>
          <a:gradFill flip="none" rotWithShape="1">
            <a:gsLst>
              <a:gs pos="0">
                <a:schemeClr val="accent1">
                  <a:shade val="40000"/>
                  <a:satMod val="150000"/>
                  <a:lumMod val="100000"/>
                  <a:alpha val="9000"/>
                </a:schemeClr>
              </a:gs>
              <a:gs pos="100000">
                <a:schemeClr val="accent1">
                  <a:tint val="70000"/>
                  <a:shade val="100000"/>
                  <a:satMod val="200000"/>
                  <a:lumMod val="100000"/>
                  <a:alpha val="9000"/>
                </a:schemeClr>
              </a:gs>
            </a:gsLst>
            <a:lin ang="54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6" name="TextBox 165"/>
          <p:cNvSpPr txBox="1"/>
          <p:nvPr/>
        </p:nvSpPr>
        <p:spPr>
          <a:xfrm>
            <a:off x="6140651" y="2951025"/>
            <a:ext cx="1298118" cy="461665"/>
          </a:xfrm>
          <a:prstGeom prst="rect">
            <a:avLst/>
          </a:prstGeom>
          <a:noFill/>
        </p:spPr>
        <p:txBody>
          <a:bodyPr wrap="square" rtlCol="0">
            <a:spAutoFit/>
          </a:bodyPr>
          <a:lstStyle/>
          <a:p>
            <a:pPr algn="ctr"/>
            <a:r>
              <a:rPr lang="en-US" sz="1200" dirty="0" smtClean="0"/>
              <a:t>Zone </a:t>
            </a:r>
          </a:p>
          <a:p>
            <a:pPr algn="ctr"/>
            <a:r>
              <a:rPr lang="en-US" sz="1200" dirty="0" smtClean="0"/>
              <a:t>Transfer</a:t>
            </a:r>
            <a:endParaRPr lang="en-US" sz="1200" dirty="0"/>
          </a:p>
        </p:txBody>
      </p:sp>
      <p:sp>
        <p:nvSpPr>
          <p:cNvPr id="172" name="Rectangle 171"/>
          <p:cNvSpPr/>
          <p:nvPr/>
        </p:nvSpPr>
        <p:spPr>
          <a:xfrm>
            <a:off x="70921" y="1154190"/>
            <a:ext cx="1845337" cy="646331"/>
          </a:xfrm>
          <a:prstGeom prst="rect">
            <a:avLst/>
          </a:prstGeom>
        </p:spPr>
        <p:txBody>
          <a:bodyPr wrap="square">
            <a:spAutoFit/>
          </a:bodyPr>
          <a:lstStyle/>
          <a:p>
            <a:pPr algn="ctr"/>
            <a:r>
              <a:rPr lang="en-US" dirty="0" smtClean="0"/>
              <a:t>Corporate</a:t>
            </a:r>
          </a:p>
          <a:p>
            <a:pPr algn="ctr"/>
            <a:r>
              <a:rPr lang="en-US" dirty="0" smtClean="0"/>
              <a:t>Network</a:t>
            </a:r>
            <a:endParaRPr lang="en-US" dirty="0"/>
          </a:p>
        </p:txBody>
      </p:sp>
      <p:sp>
        <p:nvSpPr>
          <p:cNvPr id="173" name="Rectangle 172"/>
          <p:cNvSpPr/>
          <p:nvPr/>
        </p:nvSpPr>
        <p:spPr>
          <a:xfrm>
            <a:off x="6989223" y="241888"/>
            <a:ext cx="1110469" cy="369332"/>
          </a:xfrm>
          <a:prstGeom prst="rect">
            <a:avLst/>
          </a:prstGeom>
        </p:spPr>
        <p:txBody>
          <a:bodyPr wrap="square">
            <a:spAutoFit/>
          </a:bodyPr>
          <a:lstStyle/>
          <a:p>
            <a:r>
              <a:rPr lang="en-US" dirty="0" smtClean="0"/>
              <a:t>Internet</a:t>
            </a:r>
            <a:endParaRPr lang="en-US" dirty="0"/>
          </a:p>
        </p:txBody>
      </p:sp>
      <p:sp>
        <p:nvSpPr>
          <p:cNvPr id="174" name="TextBox 173"/>
          <p:cNvSpPr txBox="1"/>
          <p:nvPr/>
        </p:nvSpPr>
        <p:spPr>
          <a:xfrm>
            <a:off x="6806948" y="2493554"/>
            <a:ext cx="1664247" cy="369332"/>
          </a:xfrm>
          <a:prstGeom prst="rect">
            <a:avLst/>
          </a:prstGeom>
          <a:noFill/>
        </p:spPr>
        <p:txBody>
          <a:bodyPr wrap="square" rtlCol="0">
            <a:spAutoFit/>
          </a:bodyPr>
          <a:lstStyle/>
          <a:p>
            <a:r>
              <a:rPr lang="en-US" dirty="0" smtClean="0">
                <a:solidFill>
                  <a:srgbClr val="0000FF"/>
                </a:solidFill>
              </a:rPr>
              <a:t>   Top</a:t>
            </a:r>
            <a:r>
              <a:rPr lang="en-US" dirty="0" smtClean="0"/>
              <a:t>-</a:t>
            </a:r>
            <a:r>
              <a:rPr lang="en-US" dirty="0" smtClean="0">
                <a:solidFill>
                  <a:srgbClr val="0000FF"/>
                </a:solidFill>
              </a:rPr>
              <a:t>level</a:t>
            </a:r>
            <a:endParaRPr lang="en-US" dirty="0">
              <a:solidFill>
                <a:srgbClr val="0000FF"/>
              </a:solidFill>
            </a:endParaRPr>
          </a:p>
        </p:txBody>
      </p:sp>
      <p:sp>
        <p:nvSpPr>
          <p:cNvPr id="175" name="TextBox 174"/>
          <p:cNvSpPr txBox="1"/>
          <p:nvPr/>
        </p:nvSpPr>
        <p:spPr>
          <a:xfrm>
            <a:off x="7124071" y="4411727"/>
            <a:ext cx="1600575" cy="369332"/>
          </a:xfrm>
          <a:prstGeom prst="rect">
            <a:avLst/>
          </a:prstGeom>
          <a:noFill/>
        </p:spPr>
        <p:txBody>
          <a:bodyPr wrap="square" rtlCol="0">
            <a:spAutoFit/>
          </a:bodyPr>
          <a:lstStyle/>
          <a:p>
            <a:r>
              <a:rPr lang="en-US" dirty="0" smtClean="0">
                <a:solidFill>
                  <a:srgbClr val="0000FF"/>
                </a:solidFill>
              </a:rPr>
              <a:t>Second-level</a:t>
            </a:r>
            <a:endParaRPr lang="en-US" dirty="0">
              <a:solidFill>
                <a:srgbClr val="0000FF"/>
              </a:solidFill>
            </a:endParaRPr>
          </a:p>
        </p:txBody>
      </p:sp>
      <p:sp>
        <p:nvSpPr>
          <p:cNvPr id="176" name="TextBox 175"/>
          <p:cNvSpPr txBox="1"/>
          <p:nvPr/>
        </p:nvSpPr>
        <p:spPr>
          <a:xfrm>
            <a:off x="6782538" y="1205773"/>
            <a:ext cx="1777558" cy="369332"/>
          </a:xfrm>
          <a:prstGeom prst="rect">
            <a:avLst/>
          </a:prstGeom>
          <a:noFill/>
        </p:spPr>
        <p:txBody>
          <a:bodyPr wrap="square" rtlCol="0">
            <a:spAutoFit/>
          </a:bodyPr>
          <a:lstStyle/>
          <a:p>
            <a:r>
              <a:rPr lang="en-US" dirty="0" smtClean="0">
                <a:solidFill>
                  <a:srgbClr val="0000FF"/>
                </a:solidFill>
              </a:rPr>
              <a:t>  root</a:t>
            </a:r>
            <a:r>
              <a:rPr lang="en-US" dirty="0" smtClean="0"/>
              <a:t>-</a:t>
            </a:r>
            <a:r>
              <a:rPr lang="en-US" dirty="0" smtClean="0">
                <a:solidFill>
                  <a:srgbClr val="0000FF"/>
                </a:solidFill>
              </a:rPr>
              <a:t>level</a:t>
            </a:r>
            <a:endParaRPr lang="en-US" dirty="0">
              <a:solidFill>
                <a:srgbClr val="0000FF"/>
              </a:solidFill>
            </a:endParaRPr>
          </a:p>
        </p:txBody>
      </p:sp>
      <p:sp>
        <p:nvSpPr>
          <p:cNvPr id="178" name="TextBox 177"/>
          <p:cNvSpPr txBox="1"/>
          <p:nvPr/>
        </p:nvSpPr>
        <p:spPr>
          <a:xfrm>
            <a:off x="2596886" y="3296966"/>
            <a:ext cx="1298118" cy="276999"/>
          </a:xfrm>
          <a:prstGeom prst="rect">
            <a:avLst/>
          </a:prstGeom>
          <a:noFill/>
        </p:spPr>
        <p:txBody>
          <a:bodyPr wrap="square" rtlCol="0">
            <a:spAutoFit/>
          </a:bodyPr>
          <a:lstStyle/>
          <a:p>
            <a:pPr algn="ctr"/>
            <a:r>
              <a:rPr lang="en-US" sz="1200" dirty="0" smtClean="0"/>
              <a:t>Slave</a:t>
            </a:r>
            <a:endParaRPr lang="en-US" sz="1200" dirty="0"/>
          </a:p>
        </p:txBody>
      </p:sp>
      <p:sp>
        <p:nvSpPr>
          <p:cNvPr id="179" name="TextBox 178"/>
          <p:cNvSpPr txBox="1"/>
          <p:nvPr/>
        </p:nvSpPr>
        <p:spPr>
          <a:xfrm>
            <a:off x="5484673" y="2765160"/>
            <a:ext cx="1298118" cy="276999"/>
          </a:xfrm>
          <a:prstGeom prst="rect">
            <a:avLst/>
          </a:prstGeom>
          <a:noFill/>
        </p:spPr>
        <p:txBody>
          <a:bodyPr wrap="square" rtlCol="0">
            <a:spAutoFit/>
          </a:bodyPr>
          <a:lstStyle/>
          <a:p>
            <a:pPr algn="ctr"/>
            <a:r>
              <a:rPr lang="en-US" sz="1200" dirty="0" smtClean="0"/>
              <a:t>Master</a:t>
            </a:r>
            <a:endParaRPr lang="en-US" sz="1200" dirty="0"/>
          </a:p>
        </p:txBody>
      </p:sp>
      <p:sp>
        <p:nvSpPr>
          <p:cNvPr id="180" name="TextBox 179"/>
          <p:cNvSpPr txBox="1"/>
          <p:nvPr/>
        </p:nvSpPr>
        <p:spPr>
          <a:xfrm>
            <a:off x="6956723" y="2740446"/>
            <a:ext cx="1298118" cy="276999"/>
          </a:xfrm>
          <a:prstGeom prst="rect">
            <a:avLst/>
          </a:prstGeom>
          <a:noFill/>
        </p:spPr>
        <p:txBody>
          <a:bodyPr wrap="square" rtlCol="0">
            <a:spAutoFit/>
          </a:bodyPr>
          <a:lstStyle/>
          <a:p>
            <a:pPr algn="ctr"/>
            <a:r>
              <a:rPr lang="en-US" sz="1200" dirty="0" smtClean="0"/>
              <a:t>Slave</a:t>
            </a:r>
            <a:endParaRPr lang="en-US" sz="1200" dirty="0"/>
          </a:p>
        </p:txBody>
      </p:sp>
      <p:grpSp>
        <p:nvGrpSpPr>
          <p:cNvPr id="55" name="Group 54"/>
          <p:cNvGrpSpPr/>
          <p:nvPr/>
        </p:nvGrpSpPr>
        <p:grpSpPr>
          <a:xfrm>
            <a:off x="142990" y="246338"/>
            <a:ext cx="635496" cy="907851"/>
            <a:chOff x="1" y="789887"/>
            <a:chExt cx="635496" cy="907851"/>
          </a:xfrm>
        </p:grpSpPr>
        <p:sp>
          <p:nvSpPr>
            <p:cNvPr id="59" name="Chevron 58"/>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60"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endParaRPr lang="en-US" sz="1700" kern="1200" dirty="0"/>
            </a:p>
          </p:txBody>
        </p:sp>
      </p:grpSp>
      <p:grpSp>
        <p:nvGrpSpPr>
          <p:cNvPr id="56" name="Group 55"/>
          <p:cNvGrpSpPr/>
          <p:nvPr/>
        </p:nvGrpSpPr>
        <p:grpSpPr>
          <a:xfrm>
            <a:off x="778485" y="246339"/>
            <a:ext cx="5460503" cy="590103"/>
            <a:chOff x="635496" y="789888"/>
            <a:chExt cx="5460503" cy="590103"/>
          </a:xfrm>
        </p:grpSpPr>
        <p:sp>
          <p:nvSpPr>
            <p:cNvPr id="57" name="Round Same Side Corner Rectangle 56"/>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58"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DNS Infrastructure</a:t>
              </a:r>
              <a:endParaRPr lang="en-US" sz="2700" kern="1200" dirty="0"/>
            </a:p>
          </p:txBody>
        </p:sp>
      </p:grpSp>
      <p:pic>
        <p:nvPicPr>
          <p:cNvPr id="61" name="Picture 60"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7179895" y="2956174"/>
            <a:ext cx="715510" cy="1046827"/>
          </a:xfrm>
          <a:prstGeom prst="rect">
            <a:avLst/>
          </a:prstGeom>
        </p:spPr>
      </p:pic>
      <p:sp>
        <p:nvSpPr>
          <p:cNvPr id="65" name="TextBox 64"/>
          <p:cNvSpPr txBox="1"/>
          <p:nvPr/>
        </p:nvSpPr>
        <p:spPr>
          <a:xfrm>
            <a:off x="5749052" y="4623315"/>
            <a:ext cx="1298118" cy="276999"/>
          </a:xfrm>
          <a:prstGeom prst="rect">
            <a:avLst/>
          </a:prstGeom>
          <a:noFill/>
        </p:spPr>
        <p:txBody>
          <a:bodyPr wrap="square" rtlCol="0">
            <a:spAutoFit/>
          </a:bodyPr>
          <a:lstStyle/>
          <a:p>
            <a:pPr algn="ctr"/>
            <a:r>
              <a:rPr lang="en-US" sz="1200" dirty="0" smtClean="0"/>
              <a:t>Master</a:t>
            </a:r>
            <a:endParaRPr lang="en-US" sz="1200" dirty="0"/>
          </a:p>
        </p:txBody>
      </p:sp>
      <p:sp>
        <p:nvSpPr>
          <p:cNvPr id="66" name="TextBox 65"/>
          <p:cNvSpPr txBox="1"/>
          <p:nvPr/>
        </p:nvSpPr>
        <p:spPr>
          <a:xfrm>
            <a:off x="7231387" y="4641203"/>
            <a:ext cx="1298118" cy="276999"/>
          </a:xfrm>
          <a:prstGeom prst="rect">
            <a:avLst/>
          </a:prstGeom>
          <a:noFill/>
        </p:spPr>
        <p:txBody>
          <a:bodyPr wrap="square" rtlCol="0">
            <a:spAutoFit/>
          </a:bodyPr>
          <a:lstStyle/>
          <a:p>
            <a:pPr algn="ctr"/>
            <a:r>
              <a:rPr lang="en-US" sz="1200" dirty="0" smtClean="0"/>
              <a:t>Slave</a:t>
            </a:r>
            <a:endParaRPr lang="en-US" sz="1200" dirty="0"/>
          </a:p>
        </p:txBody>
      </p:sp>
      <p:pic>
        <p:nvPicPr>
          <p:cNvPr id="71" name="Picture 70" descr="Screen Shot 2012-08-01 at 5.29.32 PM.png"/>
          <p:cNvPicPr>
            <a:picLocks noChangeAspect="1"/>
          </p:cNvPicPr>
          <p:nvPr/>
        </p:nvPicPr>
        <p:blipFill rotWithShape="1">
          <a:blip r:embed="rId6">
            <a:extLst>
              <a:ext uri="{28A0092B-C50C-407E-A947-70E740481C1C}">
                <a14:useLocalDpi xmlns:a14="http://schemas.microsoft.com/office/drawing/2010/main" val="0"/>
              </a:ext>
            </a:extLst>
          </a:blip>
          <a:srcRect l="34162" t="43748" r="56828" b="38606"/>
          <a:stretch/>
        </p:blipFill>
        <p:spPr>
          <a:xfrm flipH="1">
            <a:off x="4188047" y="4307317"/>
            <a:ext cx="892624" cy="1044215"/>
          </a:xfrm>
          <a:prstGeom prst="rect">
            <a:avLst/>
          </a:prstGeom>
        </p:spPr>
      </p:pic>
      <p:sp>
        <p:nvSpPr>
          <p:cNvPr id="149" name="Left-Right Arrow 148"/>
          <p:cNvSpPr/>
          <p:nvPr/>
        </p:nvSpPr>
        <p:spPr>
          <a:xfrm>
            <a:off x="6442116" y="3339977"/>
            <a:ext cx="789271" cy="413151"/>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4" name="TextBox 163"/>
          <p:cNvSpPr txBox="1"/>
          <p:nvPr/>
        </p:nvSpPr>
        <p:spPr>
          <a:xfrm>
            <a:off x="7637945" y="3250799"/>
            <a:ext cx="1589880" cy="646331"/>
          </a:xfrm>
          <a:prstGeom prst="rect">
            <a:avLst/>
          </a:prstGeom>
          <a:noFill/>
        </p:spPr>
        <p:txBody>
          <a:bodyPr wrap="square" rtlCol="0">
            <a:spAutoFit/>
          </a:bodyPr>
          <a:lstStyle/>
          <a:p>
            <a:pPr algn="ctr"/>
            <a:r>
              <a:rPr lang="en-US" dirty="0" smtClean="0"/>
              <a:t>Authoritative DNS</a:t>
            </a:r>
            <a:endParaRPr lang="en-US" dirty="0"/>
          </a:p>
        </p:txBody>
      </p:sp>
      <p:sp>
        <p:nvSpPr>
          <p:cNvPr id="74" name="TextBox 73"/>
          <p:cNvSpPr txBox="1"/>
          <p:nvPr/>
        </p:nvSpPr>
        <p:spPr>
          <a:xfrm>
            <a:off x="4610348" y="5229921"/>
            <a:ext cx="700350" cy="646331"/>
          </a:xfrm>
          <a:prstGeom prst="rect">
            <a:avLst/>
          </a:prstGeom>
          <a:noFill/>
        </p:spPr>
        <p:txBody>
          <a:bodyPr wrap="square" rtlCol="0">
            <a:spAutoFit/>
          </a:bodyPr>
          <a:lstStyle/>
          <a:p>
            <a:r>
              <a:rPr lang="en-US" dirty="0" smtClean="0"/>
              <a:t>Open </a:t>
            </a:r>
          </a:p>
          <a:p>
            <a:r>
              <a:rPr lang="en-US" dirty="0" smtClean="0"/>
              <a:t>DNS</a:t>
            </a:r>
            <a:endParaRPr lang="en-US" dirty="0"/>
          </a:p>
        </p:txBody>
      </p:sp>
    </p:spTree>
    <p:extLst>
      <p:ext uri="{BB962C8B-B14F-4D97-AF65-F5344CB8AC3E}">
        <p14:creationId xmlns:p14="http://schemas.microsoft.com/office/powerpoint/2010/main" val="280135996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42990" y="246338"/>
            <a:ext cx="635496" cy="907851"/>
            <a:chOff x="1" y="789887"/>
            <a:chExt cx="635496" cy="907851"/>
          </a:xfrm>
        </p:grpSpPr>
        <p:sp>
          <p:nvSpPr>
            <p:cNvPr id="8" name="Chevron 7"/>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10"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endParaRPr lang="en-US" sz="1700" kern="1200" dirty="0"/>
            </a:p>
          </p:txBody>
        </p:sp>
      </p:grpSp>
      <p:grpSp>
        <p:nvGrpSpPr>
          <p:cNvPr id="11" name="Group 10"/>
          <p:cNvGrpSpPr/>
          <p:nvPr/>
        </p:nvGrpSpPr>
        <p:grpSpPr>
          <a:xfrm>
            <a:off x="778485" y="246339"/>
            <a:ext cx="8365515" cy="590103"/>
            <a:chOff x="635496" y="789888"/>
            <a:chExt cx="5460503" cy="590103"/>
          </a:xfrm>
        </p:grpSpPr>
        <p:sp>
          <p:nvSpPr>
            <p:cNvPr id="12" name="Round Same Side Corner Rectangle 11"/>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3"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dirty="0" smtClean="0"/>
                <a:t>Overview of Zone Transfer</a:t>
              </a:r>
              <a:endParaRPr lang="en-US" sz="2700" kern="1200" dirty="0"/>
            </a:p>
          </p:txBody>
        </p:sp>
      </p:grpSp>
      <p:pic>
        <p:nvPicPr>
          <p:cNvPr id="26" name="Picture 25"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5650864" y="2182653"/>
            <a:ext cx="1215227" cy="1777938"/>
          </a:xfrm>
          <a:prstGeom prst="rect">
            <a:avLst/>
          </a:prstGeom>
        </p:spPr>
      </p:pic>
      <p:sp>
        <p:nvSpPr>
          <p:cNvPr id="28" name="TextBox 27"/>
          <p:cNvSpPr txBox="1"/>
          <p:nvPr/>
        </p:nvSpPr>
        <p:spPr>
          <a:xfrm>
            <a:off x="6779269" y="3527730"/>
            <a:ext cx="1761995" cy="369332"/>
          </a:xfrm>
          <a:prstGeom prst="rect">
            <a:avLst/>
          </a:prstGeom>
          <a:noFill/>
        </p:spPr>
        <p:txBody>
          <a:bodyPr wrap="square" rtlCol="0">
            <a:spAutoFit/>
          </a:bodyPr>
          <a:lstStyle/>
          <a:p>
            <a:pPr algn="ctr"/>
            <a:r>
              <a:rPr lang="en-US" b="1" dirty="0" smtClean="0"/>
              <a:t>Slave</a:t>
            </a:r>
            <a:endParaRPr lang="en-US" b="1" dirty="0">
              <a:solidFill>
                <a:srgbClr val="0000FF"/>
              </a:solidFill>
            </a:endParaRPr>
          </a:p>
        </p:txBody>
      </p:sp>
      <p:sp>
        <p:nvSpPr>
          <p:cNvPr id="50" name="TextBox 49"/>
          <p:cNvSpPr txBox="1"/>
          <p:nvPr/>
        </p:nvSpPr>
        <p:spPr>
          <a:xfrm>
            <a:off x="3563147" y="3952865"/>
            <a:ext cx="1619873" cy="646331"/>
          </a:xfrm>
          <a:prstGeom prst="rect">
            <a:avLst/>
          </a:prstGeom>
          <a:noFill/>
        </p:spPr>
        <p:txBody>
          <a:bodyPr wrap="square" rtlCol="0">
            <a:spAutoFit/>
          </a:bodyPr>
          <a:lstStyle/>
          <a:p>
            <a:r>
              <a:rPr lang="en-US" dirty="0" smtClean="0">
                <a:solidFill>
                  <a:srgbClr val="0000FF"/>
                </a:solidFill>
              </a:rPr>
              <a:t>example1.com</a:t>
            </a:r>
          </a:p>
          <a:p>
            <a:endParaRPr lang="en-US" dirty="0"/>
          </a:p>
        </p:txBody>
      </p:sp>
      <p:sp>
        <p:nvSpPr>
          <p:cNvPr id="51" name="TextBox 50"/>
          <p:cNvSpPr txBox="1"/>
          <p:nvPr/>
        </p:nvSpPr>
        <p:spPr>
          <a:xfrm>
            <a:off x="5558826" y="1767461"/>
            <a:ext cx="2122341" cy="646331"/>
          </a:xfrm>
          <a:prstGeom prst="rect">
            <a:avLst/>
          </a:prstGeom>
          <a:noFill/>
        </p:spPr>
        <p:txBody>
          <a:bodyPr wrap="square" rtlCol="0">
            <a:spAutoFit/>
          </a:bodyPr>
          <a:lstStyle/>
          <a:p>
            <a:r>
              <a:rPr lang="en-US" dirty="0" smtClean="0">
                <a:solidFill>
                  <a:srgbClr val="FF0000"/>
                </a:solidFill>
              </a:rPr>
              <a:t>example2.com</a:t>
            </a:r>
          </a:p>
          <a:p>
            <a:endParaRPr lang="en-US" dirty="0"/>
          </a:p>
        </p:txBody>
      </p:sp>
      <p:pic>
        <p:nvPicPr>
          <p:cNvPr id="54" name="Picture 53" descr="Screen Shot 2012-08-01 at 4.59.06 PM.png"/>
          <p:cNvPicPr>
            <a:picLocks noChangeAspect="1"/>
          </p:cNvPicPr>
          <p:nvPr/>
        </p:nvPicPr>
        <p:blipFill rotWithShape="1">
          <a:blip r:embed="rId3">
            <a:extLst>
              <a:ext uri="{28A0092B-C50C-407E-A947-70E740481C1C}">
                <a14:useLocalDpi xmlns:a14="http://schemas.microsoft.com/office/drawing/2010/main" val="0"/>
              </a:ext>
            </a:extLst>
          </a:blip>
          <a:srcRect l="19451" t="29180" r="64899" b="30095"/>
          <a:stretch/>
        </p:blipFill>
        <p:spPr>
          <a:xfrm>
            <a:off x="3110769" y="2182652"/>
            <a:ext cx="1215227" cy="1777938"/>
          </a:xfrm>
          <a:prstGeom prst="rect">
            <a:avLst/>
          </a:prstGeom>
        </p:spPr>
      </p:pic>
      <p:sp>
        <p:nvSpPr>
          <p:cNvPr id="52" name="Magnetic Disk 51"/>
          <p:cNvSpPr/>
          <p:nvPr/>
        </p:nvSpPr>
        <p:spPr>
          <a:xfrm>
            <a:off x="4019014" y="3549110"/>
            <a:ext cx="613964" cy="411480"/>
          </a:xfrm>
          <a:prstGeom prst="flowChartMagneticDisk">
            <a:avLst/>
          </a:prstGeom>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6" name="Magnetic Disk 55"/>
          <p:cNvSpPr/>
          <p:nvPr/>
        </p:nvSpPr>
        <p:spPr>
          <a:xfrm>
            <a:off x="4042558" y="3572675"/>
            <a:ext cx="613964" cy="411480"/>
          </a:xfrm>
          <a:prstGeom prst="flowChartMagneticDisk">
            <a:avLst/>
          </a:prstGeom>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9" name="Magnetic Disk 58"/>
          <p:cNvSpPr/>
          <p:nvPr/>
        </p:nvSpPr>
        <p:spPr>
          <a:xfrm>
            <a:off x="5159476" y="2246482"/>
            <a:ext cx="613964" cy="411480"/>
          </a:xfrm>
          <a:prstGeom prst="flowChartMagneticDisk">
            <a:avLst/>
          </a:prstGeom>
          <a:ln/>
        </p:spPr>
        <p:style>
          <a:lnRef idx="1">
            <a:schemeClr val="accent2"/>
          </a:lnRef>
          <a:fillRef idx="3">
            <a:schemeClr val="accent2"/>
          </a:fillRef>
          <a:effectRef idx="2">
            <a:schemeClr val="accent2"/>
          </a:effectRef>
          <a:fontRef idx="minor">
            <a:schemeClr val="lt1"/>
          </a:fontRef>
        </p:style>
        <p:txBody>
          <a:bodyPr/>
          <a:lstStyle/>
          <a:p>
            <a:endParaRPr lang="en-US"/>
          </a:p>
        </p:txBody>
      </p:sp>
      <p:sp>
        <p:nvSpPr>
          <p:cNvPr id="14" name="TextBox 13"/>
          <p:cNvSpPr txBox="1"/>
          <p:nvPr/>
        </p:nvSpPr>
        <p:spPr>
          <a:xfrm>
            <a:off x="2145952" y="3622121"/>
            <a:ext cx="1083129" cy="369332"/>
          </a:xfrm>
          <a:prstGeom prst="rect">
            <a:avLst/>
          </a:prstGeom>
          <a:noFill/>
        </p:spPr>
        <p:txBody>
          <a:bodyPr wrap="square" rtlCol="0">
            <a:spAutoFit/>
          </a:bodyPr>
          <a:lstStyle/>
          <a:p>
            <a:r>
              <a:rPr lang="en-US" b="1" dirty="0" smtClean="0"/>
              <a:t>Master</a:t>
            </a:r>
            <a:endParaRPr lang="en-US" b="1" dirty="0">
              <a:solidFill>
                <a:srgbClr val="0000FF"/>
              </a:solidFill>
            </a:endParaRPr>
          </a:p>
        </p:txBody>
      </p:sp>
      <p:sp>
        <p:nvSpPr>
          <p:cNvPr id="82" name="Magnetic Disk 81"/>
          <p:cNvSpPr/>
          <p:nvPr/>
        </p:nvSpPr>
        <p:spPr>
          <a:xfrm>
            <a:off x="5159476" y="2229952"/>
            <a:ext cx="613964" cy="411480"/>
          </a:xfrm>
          <a:prstGeom prst="flowChartMagneticDisk">
            <a:avLst/>
          </a:prstGeom>
          <a:ln/>
        </p:spPr>
        <p:style>
          <a:lnRef idx="1">
            <a:schemeClr val="accent2"/>
          </a:lnRef>
          <a:fillRef idx="3">
            <a:schemeClr val="accent2"/>
          </a:fillRef>
          <a:effectRef idx="2">
            <a:schemeClr val="accent2"/>
          </a:effectRef>
          <a:fontRef idx="minor">
            <a:schemeClr val="lt1"/>
          </a:fontRef>
        </p:style>
        <p:txBody>
          <a:bodyPr/>
          <a:lstStyle/>
          <a:p>
            <a:endParaRPr lang="en-US"/>
          </a:p>
        </p:txBody>
      </p:sp>
      <p:sp>
        <p:nvSpPr>
          <p:cNvPr id="83" name="Multiply 82"/>
          <p:cNvSpPr/>
          <p:nvPr/>
        </p:nvSpPr>
        <p:spPr>
          <a:xfrm>
            <a:off x="3362088" y="2514845"/>
            <a:ext cx="822960" cy="822960"/>
          </a:xfrm>
          <a:prstGeom prst="mathMultiply">
            <a:avLst/>
          </a:prstGeom>
          <a:ln/>
        </p:spPr>
        <p:style>
          <a:lnRef idx="1">
            <a:schemeClr val="accent2"/>
          </a:lnRef>
          <a:fillRef idx="3">
            <a:schemeClr val="accent2"/>
          </a:fillRef>
          <a:effectRef idx="2">
            <a:schemeClr val="accent2"/>
          </a:effectRef>
          <a:fontRef idx="minor">
            <a:schemeClr val="lt1"/>
          </a:fontRef>
        </p:style>
        <p:txBody>
          <a:bodyPr/>
          <a:lstStyle/>
          <a:p>
            <a:endParaRPr lang="en-US"/>
          </a:p>
        </p:txBody>
      </p:sp>
      <p:pic>
        <p:nvPicPr>
          <p:cNvPr id="87" name="Picture 86"/>
          <p:cNvPicPr>
            <a:picLocks noChangeAspect="1"/>
          </p:cNvPicPr>
          <p:nvPr/>
        </p:nvPicPr>
        <p:blipFill>
          <a:blip r:embed="rId4"/>
          <a:stretch>
            <a:fillRect/>
          </a:stretch>
        </p:blipFill>
        <p:spPr>
          <a:xfrm>
            <a:off x="778487" y="4910370"/>
            <a:ext cx="1575916" cy="1661358"/>
          </a:xfrm>
          <a:prstGeom prst="rect">
            <a:avLst/>
          </a:prstGeom>
        </p:spPr>
      </p:pic>
      <p:cxnSp>
        <p:nvCxnSpPr>
          <p:cNvPr id="89" name="Straight Arrow Connector 88"/>
          <p:cNvCxnSpPr/>
          <p:nvPr/>
        </p:nvCxnSpPr>
        <p:spPr>
          <a:xfrm flipH="1">
            <a:off x="2354403" y="3991453"/>
            <a:ext cx="1007685" cy="106980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4350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7.097E-7 7.12303E-7 L 0.18307 -0.00255 " pathEditMode="relative" ptsTypes="AA">
                                      <p:cBhvr>
                                        <p:cTn id="6" dur="2000" fill="hold"/>
                                        <p:tgtEl>
                                          <p:spTgt spid="56"/>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17907 0 " pathEditMode="relative" ptsTypes="AA">
                                      <p:cBhvr>
                                        <p:cTn id="30" dur="2000" fill="hold"/>
                                        <p:tgtEl>
                                          <p:spTgt spid="8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grpId="1" nodeType="clickEffect">
                                  <p:stCondLst>
                                    <p:cond delay="0"/>
                                  </p:stCondLst>
                                  <p:childTnLst>
                                    <p:animMotion origin="layout" path="M -6.05587E-7 9.06568E-7 L 0.50304 -0.22132 " pathEditMode="relative" rAng="0" ptsTypes="AA">
                                      <p:cBhvr>
                                        <p:cTn id="34" dur="500" fill="hold"/>
                                        <p:tgtEl>
                                          <p:spTgt spid="14"/>
                                        </p:tgtEl>
                                        <p:attrNameLst>
                                          <p:attrName>ppt_x</p:attrName>
                                          <p:attrName>ppt_y</p:attrName>
                                        </p:attrNameLst>
                                      </p:cBhvr>
                                      <p:rCtr x="25143" y="-11078"/>
                                    </p:animMotion>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1" nodeType="clickEffect">
                                  <p:stCondLst>
                                    <p:cond delay="0"/>
                                  </p:stCondLst>
                                  <p:childTnLst>
                                    <p:animMotion origin="layout" path="M 2.45011E-6 -3.05273E-6 L -0.54347 -0.20744 " pathEditMode="relative" rAng="0" ptsTypes="AA">
                                      <p:cBhvr>
                                        <p:cTn id="38" dur="500" fill="hold"/>
                                        <p:tgtEl>
                                          <p:spTgt spid="28"/>
                                        </p:tgtEl>
                                        <p:attrNameLst>
                                          <p:attrName>ppt_x</p:attrName>
                                          <p:attrName>ppt_y</p:attrName>
                                        </p:attrNameLst>
                                      </p:cBhvr>
                                      <p:rCtr x="-27173" y="-10384"/>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8" grpId="1"/>
      <p:bldP spid="51" grpId="0"/>
      <p:bldP spid="56" grpId="0" animBg="1"/>
      <p:bldP spid="59" grpId="0" animBg="1"/>
      <p:bldP spid="14" grpId="0"/>
      <p:bldP spid="14" grpId="1"/>
      <p:bldP spid="82" grpId="0" animBg="1"/>
      <p:bldP spid="82" grpId="1" animBg="1"/>
      <p:bldP spid="8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7</a:t>
            </a:fld>
            <a:endParaRPr lang="en-US"/>
          </a:p>
        </p:txBody>
      </p:sp>
      <p:grpSp>
        <p:nvGrpSpPr>
          <p:cNvPr id="6" name="Group 5"/>
          <p:cNvGrpSpPr/>
          <p:nvPr/>
        </p:nvGrpSpPr>
        <p:grpSpPr>
          <a:xfrm>
            <a:off x="142990" y="246338"/>
            <a:ext cx="635496" cy="907851"/>
            <a:chOff x="1" y="789887"/>
            <a:chExt cx="635496" cy="907851"/>
          </a:xfrm>
        </p:grpSpPr>
        <p:sp>
          <p:nvSpPr>
            <p:cNvPr id="7" name="Chevron 6"/>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8"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9" name="Group 8"/>
          <p:cNvGrpSpPr/>
          <p:nvPr/>
        </p:nvGrpSpPr>
        <p:grpSpPr>
          <a:xfrm>
            <a:off x="778485" y="246339"/>
            <a:ext cx="8365515" cy="590103"/>
            <a:chOff x="635496" y="789888"/>
            <a:chExt cx="5460503" cy="590103"/>
          </a:xfrm>
        </p:grpSpPr>
        <p:sp>
          <p:nvSpPr>
            <p:cNvPr id="10" name="Round Same Side Corner Rectangle 9"/>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1"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 )</a:t>
              </a:r>
              <a:endParaRPr lang="en-US" sz="2700" kern="1200" dirty="0"/>
            </a:p>
          </p:txBody>
        </p:sp>
      </p:grpSp>
      <p:sp>
        <p:nvSpPr>
          <p:cNvPr id="15" name="Content Placeholder 12"/>
          <p:cNvSpPr>
            <a:spLocks noGrp="1"/>
          </p:cNvSpPr>
          <p:nvPr>
            <p:ph idx="1"/>
          </p:nvPr>
        </p:nvSpPr>
        <p:spPr>
          <a:xfrm>
            <a:off x="778485" y="1190003"/>
            <a:ext cx="7707442" cy="1068462"/>
          </a:xfrm>
        </p:spPr>
        <p:style>
          <a:lnRef idx="1">
            <a:schemeClr val="accent3"/>
          </a:lnRef>
          <a:fillRef idx="2">
            <a:schemeClr val="accent3"/>
          </a:fillRef>
          <a:effectRef idx="1">
            <a:schemeClr val="accent3"/>
          </a:effectRef>
          <a:fontRef idx="minor">
            <a:schemeClr val="dk1"/>
          </a:fontRef>
        </p:style>
        <p:txBody>
          <a:bodyPr>
            <a:normAutofit fontScale="92500"/>
          </a:bodyPr>
          <a:lstStyle/>
          <a:p>
            <a:pPr marL="0" indent="0" algn="just">
              <a:buNone/>
            </a:pPr>
            <a:r>
              <a:rPr lang="en-US" sz="2400" dirty="0"/>
              <a:t>Search engine based Investigation on misconfiguration of zone transfer in name servers </a:t>
            </a:r>
            <a:r>
              <a:rPr lang="en-US" sz="2400" dirty="0">
                <a:solidFill>
                  <a:srgbClr val="FF6600"/>
                </a:solidFill>
              </a:rPr>
              <a:t>authoritative </a:t>
            </a:r>
            <a:r>
              <a:rPr lang="en-US" sz="2400" dirty="0"/>
              <a:t> to answer for TLD and SLD</a:t>
            </a:r>
          </a:p>
        </p:txBody>
      </p:sp>
      <p:sp>
        <p:nvSpPr>
          <p:cNvPr id="16" name="Rectangle 15"/>
          <p:cNvSpPr/>
          <p:nvPr/>
        </p:nvSpPr>
        <p:spPr>
          <a:xfrm>
            <a:off x="5036378" y="3231060"/>
            <a:ext cx="3659976" cy="461665"/>
          </a:xfrm>
          <a:prstGeom prst="rect">
            <a:avLst/>
          </a:prstGeom>
        </p:spPr>
        <p:style>
          <a:lnRef idx="1">
            <a:schemeClr val="accent4"/>
          </a:lnRef>
          <a:fillRef idx="2">
            <a:schemeClr val="accent4"/>
          </a:fillRef>
          <a:effectRef idx="1">
            <a:schemeClr val="accent4"/>
          </a:effectRef>
          <a:fontRef idx="minor">
            <a:schemeClr val="dk1"/>
          </a:fontRef>
        </p:style>
        <p:txBody>
          <a:bodyPr wrap="none">
            <a:spAutoFit/>
          </a:bodyPr>
          <a:lstStyle/>
          <a:p>
            <a:pPr>
              <a:buFont typeface="Wingdings" charset="2"/>
              <a:buChar char="§"/>
            </a:pPr>
            <a:r>
              <a:rPr lang="en-US" sz="2400" b="1" dirty="0"/>
              <a:t>Legal Issues free approach</a:t>
            </a:r>
          </a:p>
        </p:txBody>
      </p:sp>
      <p:sp>
        <p:nvSpPr>
          <p:cNvPr id="17" name="Rectangle 16"/>
          <p:cNvSpPr/>
          <p:nvPr/>
        </p:nvSpPr>
        <p:spPr>
          <a:xfrm>
            <a:off x="5073194" y="3996036"/>
            <a:ext cx="3980577" cy="461665"/>
          </a:xfrm>
          <a:prstGeom prst="rect">
            <a:avLst/>
          </a:prstGeom>
        </p:spPr>
        <p:style>
          <a:lnRef idx="1">
            <a:schemeClr val="accent4"/>
          </a:lnRef>
          <a:fillRef idx="2">
            <a:schemeClr val="accent4"/>
          </a:fillRef>
          <a:effectRef idx="1">
            <a:schemeClr val="accent4"/>
          </a:effectRef>
          <a:fontRef idx="minor">
            <a:schemeClr val="dk1"/>
          </a:fontRef>
        </p:style>
        <p:txBody>
          <a:bodyPr wrap="none">
            <a:spAutoFit/>
          </a:bodyPr>
          <a:lstStyle/>
          <a:p>
            <a:pPr>
              <a:buFont typeface="Wingdings" charset="2"/>
              <a:buChar char="§"/>
            </a:pPr>
            <a:r>
              <a:rPr lang="en-US" sz="2400" b="1" dirty="0" smtClean="0"/>
              <a:t>Wider Scope of Investigation</a:t>
            </a:r>
            <a:endParaRPr lang="en-US" sz="2400" b="1" dirty="0"/>
          </a:p>
        </p:txBody>
      </p:sp>
      <p:sp>
        <p:nvSpPr>
          <p:cNvPr id="18" name="Rectangle 17"/>
          <p:cNvSpPr/>
          <p:nvPr/>
        </p:nvSpPr>
        <p:spPr>
          <a:xfrm>
            <a:off x="469518" y="2579005"/>
            <a:ext cx="2262158" cy="523220"/>
          </a:xfrm>
          <a:prstGeom prst="rect">
            <a:avLst/>
          </a:prstGeom>
          <a:noFill/>
        </p:spPr>
        <p:txBody>
          <a:bodyPr wrap="none" lIns="91440" tIns="45720" rIns="91440" bIns="4572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Related Study</a:t>
            </a:r>
            <a:endParaRPr lang="en-US" sz="28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9" name="Rectangle 18"/>
          <p:cNvSpPr/>
          <p:nvPr/>
        </p:nvSpPr>
        <p:spPr>
          <a:xfrm>
            <a:off x="6294548" y="2571709"/>
            <a:ext cx="1678640" cy="523220"/>
          </a:xfrm>
          <a:prstGeom prst="rect">
            <a:avLst/>
          </a:prstGeom>
          <a:noFill/>
        </p:spPr>
        <p:txBody>
          <a:bodyPr wrap="none" lIns="91440" tIns="45720" rIns="91440" bIns="45720">
            <a:spAutoFit/>
          </a:bodyPr>
          <a:lstStyle/>
          <a:p>
            <a:pPr algn="ctr"/>
            <a:r>
              <a:rPr lang="en-US" sz="28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Our Study</a:t>
            </a:r>
            <a:endParaRPr lang="en-US" sz="28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0" name="Rectangle 19"/>
          <p:cNvSpPr/>
          <p:nvPr/>
        </p:nvSpPr>
        <p:spPr>
          <a:xfrm>
            <a:off x="69358" y="3231060"/>
            <a:ext cx="2531462" cy="461665"/>
          </a:xfrm>
          <a:prstGeom prst="rect">
            <a:avLst/>
          </a:prstGeom>
        </p:spPr>
        <p:style>
          <a:lnRef idx="1">
            <a:schemeClr val="accent4"/>
          </a:lnRef>
          <a:fillRef idx="3">
            <a:schemeClr val="accent4"/>
          </a:fillRef>
          <a:effectRef idx="2">
            <a:schemeClr val="accent4"/>
          </a:effectRef>
          <a:fontRef idx="minor">
            <a:schemeClr val="lt1"/>
          </a:fontRef>
        </p:style>
        <p:txBody>
          <a:bodyPr wrap="none">
            <a:spAutoFit/>
          </a:bodyPr>
          <a:lstStyle/>
          <a:p>
            <a:pPr>
              <a:buFont typeface="Wingdings" charset="2"/>
              <a:buChar char="§"/>
            </a:pPr>
            <a:r>
              <a:rPr lang="en-US" sz="2400" b="1" dirty="0" smtClean="0"/>
              <a:t>Have Legal Issues</a:t>
            </a:r>
            <a:endParaRPr lang="en-US" sz="2400" b="1" dirty="0"/>
          </a:p>
        </p:txBody>
      </p:sp>
      <p:sp>
        <p:nvSpPr>
          <p:cNvPr id="21" name="Rectangle 20"/>
          <p:cNvSpPr/>
          <p:nvPr/>
        </p:nvSpPr>
        <p:spPr>
          <a:xfrm>
            <a:off x="31676" y="4056411"/>
            <a:ext cx="3082895" cy="461665"/>
          </a:xfrm>
          <a:prstGeom prst="rect">
            <a:avLst/>
          </a:prstGeom>
        </p:spPr>
        <p:style>
          <a:lnRef idx="1">
            <a:schemeClr val="accent4"/>
          </a:lnRef>
          <a:fillRef idx="3">
            <a:schemeClr val="accent4"/>
          </a:fillRef>
          <a:effectRef idx="2">
            <a:schemeClr val="accent4"/>
          </a:effectRef>
          <a:fontRef idx="minor">
            <a:schemeClr val="lt1"/>
          </a:fontRef>
        </p:style>
        <p:txBody>
          <a:bodyPr wrap="none">
            <a:spAutoFit/>
          </a:bodyPr>
          <a:lstStyle/>
          <a:p>
            <a:pPr>
              <a:buFont typeface="Wingdings" charset="2"/>
              <a:buChar char="§"/>
            </a:pPr>
            <a:r>
              <a:rPr lang="en-US" sz="2400" b="1" dirty="0" smtClean="0"/>
              <a:t>At Most two domains</a:t>
            </a:r>
            <a:endParaRPr lang="en-US" sz="2400" b="1" dirty="0"/>
          </a:p>
        </p:txBody>
      </p:sp>
      <p:sp>
        <p:nvSpPr>
          <p:cNvPr id="22" name="Rectangle 21"/>
          <p:cNvSpPr/>
          <p:nvPr/>
        </p:nvSpPr>
        <p:spPr>
          <a:xfrm>
            <a:off x="142990" y="4825792"/>
            <a:ext cx="6762618" cy="1477328"/>
          </a:xfrm>
          <a:prstGeom prst="rect">
            <a:avLst/>
          </a:prstGeom>
        </p:spPr>
        <p:txBody>
          <a:bodyPr wrap="square">
            <a:spAutoFit/>
          </a:bodyPr>
          <a:lstStyle/>
          <a:p>
            <a:pPr>
              <a:buFont typeface="Wingdings" charset="2"/>
              <a:buChar char="§"/>
            </a:pPr>
            <a:r>
              <a:rPr lang="en-US" b="1" dirty="0"/>
              <a:t>Related Studies ( Downloaded Approach) </a:t>
            </a:r>
          </a:p>
          <a:p>
            <a:pPr lvl="1">
              <a:buFont typeface="Wingdings" charset="2"/>
              <a:buChar char="§"/>
            </a:pPr>
            <a:r>
              <a:rPr lang="en-US" dirty="0"/>
              <a:t>A.J. </a:t>
            </a:r>
            <a:r>
              <a:rPr lang="en-US" dirty="0" err="1"/>
              <a:t>Kalafut</a:t>
            </a:r>
            <a:r>
              <a:rPr lang="en-US" dirty="0"/>
              <a:t>  [1] </a:t>
            </a:r>
            <a:r>
              <a:rPr lang="en-US" dirty="0" smtClean="0"/>
              <a:t> -&gt; .com/</a:t>
            </a:r>
            <a:r>
              <a:rPr lang="en-US" dirty="0" err="1" smtClean="0"/>
              <a:t>.net</a:t>
            </a:r>
            <a:endParaRPr lang="en-US" dirty="0"/>
          </a:p>
          <a:p>
            <a:pPr lvl="1">
              <a:buFont typeface="Wingdings" charset="2"/>
              <a:buChar char="§"/>
            </a:pPr>
            <a:r>
              <a:rPr lang="en-US" dirty="0" err="1" smtClean="0"/>
              <a:t>Wanrooijet</a:t>
            </a:r>
            <a:r>
              <a:rPr lang="en-US" dirty="0"/>
              <a:t> al.[2</a:t>
            </a:r>
            <a:r>
              <a:rPr lang="en-US" dirty="0" smtClean="0"/>
              <a:t>]-&gt;.</a:t>
            </a:r>
            <a:r>
              <a:rPr lang="en-US" dirty="0" err="1" smtClean="0"/>
              <a:t>nl</a:t>
            </a:r>
            <a:endParaRPr lang="en-US" dirty="0"/>
          </a:p>
          <a:p>
            <a:pPr lvl="1">
              <a:buFont typeface="Wingdings" charset="2"/>
              <a:buChar char="§"/>
            </a:pPr>
            <a:r>
              <a:rPr lang="en-US" dirty="0" smtClean="0"/>
              <a:t>The</a:t>
            </a:r>
            <a:r>
              <a:rPr lang="en-US" dirty="0"/>
              <a:t> Measurement Factory [3</a:t>
            </a:r>
            <a:r>
              <a:rPr lang="en-US" dirty="0" smtClean="0"/>
              <a:t>]-&gt;</a:t>
            </a:r>
            <a:r>
              <a:rPr lang="en-US" dirty="0"/>
              <a:t> 3.22% of </a:t>
            </a:r>
            <a:endParaRPr lang="en-US" dirty="0" smtClean="0"/>
          </a:p>
          <a:p>
            <a:pPr lvl="1"/>
            <a:r>
              <a:rPr lang="en-US" dirty="0" smtClean="0"/>
              <a:t>  . com </a:t>
            </a:r>
            <a:r>
              <a:rPr lang="en-US" dirty="0"/>
              <a:t>and </a:t>
            </a:r>
            <a:r>
              <a:rPr lang="en-US" dirty="0" err="1"/>
              <a:t>.net</a:t>
            </a:r>
            <a:r>
              <a:rPr lang="en-US" dirty="0"/>
              <a:t> zones </a:t>
            </a:r>
          </a:p>
        </p:txBody>
      </p:sp>
      <p:sp>
        <p:nvSpPr>
          <p:cNvPr id="25" name="Rectangle 24"/>
          <p:cNvSpPr/>
          <p:nvPr/>
        </p:nvSpPr>
        <p:spPr>
          <a:xfrm>
            <a:off x="5066745" y="4792588"/>
            <a:ext cx="3762568" cy="461665"/>
          </a:xfrm>
          <a:prstGeom prst="rect">
            <a:avLst/>
          </a:prstGeom>
        </p:spPr>
        <p:style>
          <a:lnRef idx="1">
            <a:schemeClr val="accent4"/>
          </a:lnRef>
          <a:fillRef idx="2">
            <a:schemeClr val="accent4"/>
          </a:fillRef>
          <a:effectRef idx="1">
            <a:schemeClr val="accent4"/>
          </a:effectRef>
          <a:fontRef idx="minor">
            <a:schemeClr val="dk1"/>
          </a:fontRef>
        </p:style>
        <p:txBody>
          <a:bodyPr wrap="none">
            <a:spAutoFit/>
          </a:bodyPr>
          <a:lstStyle/>
          <a:p>
            <a:pPr>
              <a:buFont typeface="Wingdings" charset="2"/>
              <a:buChar char="§"/>
            </a:pPr>
            <a:r>
              <a:rPr lang="en-US" sz="2400" b="1" dirty="0" smtClean="0"/>
              <a:t>Hierarchical  Investigation</a:t>
            </a:r>
            <a:endParaRPr lang="en-US" sz="2400" b="1" dirty="0"/>
          </a:p>
        </p:txBody>
      </p:sp>
    </p:spTree>
    <p:extLst>
      <p:ext uri="{BB962C8B-B14F-4D97-AF65-F5344CB8AC3E}">
        <p14:creationId xmlns:p14="http://schemas.microsoft.com/office/powerpoint/2010/main" val="122706700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D3F845-1450-AD48-8870-624090ECF818}" type="slidenum">
              <a:rPr lang="en-US" smtClean="0"/>
              <a:t>8</a:t>
            </a:fld>
            <a:endParaRPr lang="en-US"/>
          </a:p>
        </p:txBody>
      </p:sp>
      <p:sp>
        <p:nvSpPr>
          <p:cNvPr id="6" name="Rectangle 5"/>
          <p:cNvSpPr/>
          <p:nvPr/>
        </p:nvSpPr>
        <p:spPr>
          <a:xfrm>
            <a:off x="165672" y="1637297"/>
            <a:ext cx="8852520" cy="1015663"/>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marL="1257300" lvl="2" indent="-342900" algn="just">
              <a:buFont typeface="Wingdings" charset="2"/>
              <a:buChar char="§"/>
            </a:pPr>
            <a:r>
              <a:rPr lang="en-US" sz="2000" dirty="0" smtClean="0"/>
              <a:t>When an organization does not use a public/private DNS mechanism to separate its external DNS information from its internal private DNS information, the organization is </a:t>
            </a:r>
            <a:r>
              <a:rPr lang="en-US" sz="2000" dirty="0" smtClean="0">
                <a:solidFill>
                  <a:srgbClr val="FF6600"/>
                </a:solidFill>
              </a:rPr>
              <a:t>fully exposed </a:t>
            </a:r>
            <a:r>
              <a:rPr lang="en-US" sz="2000" dirty="0" smtClean="0"/>
              <a:t>to the Internet. </a:t>
            </a:r>
          </a:p>
        </p:txBody>
      </p:sp>
      <p:grpSp>
        <p:nvGrpSpPr>
          <p:cNvPr id="7" name="Group 6"/>
          <p:cNvGrpSpPr/>
          <p:nvPr/>
        </p:nvGrpSpPr>
        <p:grpSpPr>
          <a:xfrm>
            <a:off x="142990" y="246338"/>
            <a:ext cx="635496" cy="907851"/>
            <a:chOff x="1" y="789887"/>
            <a:chExt cx="635496" cy="907851"/>
          </a:xfrm>
        </p:grpSpPr>
        <p:sp>
          <p:nvSpPr>
            <p:cNvPr id="8" name="Chevron 7"/>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9"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10" name="Group 9"/>
          <p:cNvGrpSpPr/>
          <p:nvPr/>
        </p:nvGrpSpPr>
        <p:grpSpPr>
          <a:xfrm>
            <a:off x="778485" y="246339"/>
            <a:ext cx="8365515" cy="590103"/>
            <a:chOff x="635496" y="789888"/>
            <a:chExt cx="5460503" cy="590103"/>
          </a:xfrm>
        </p:grpSpPr>
        <p:sp>
          <p:nvSpPr>
            <p:cNvPr id="11" name="Round Same Side Corner Rectangle 10"/>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2"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 )</a:t>
              </a:r>
              <a:endParaRPr lang="en-US" sz="2700" kern="1200" dirty="0"/>
            </a:p>
          </p:txBody>
        </p:sp>
      </p:grpSp>
      <p:sp>
        <p:nvSpPr>
          <p:cNvPr id="2" name="Rectangle 1"/>
          <p:cNvSpPr/>
          <p:nvPr/>
        </p:nvSpPr>
        <p:spPr>
          <a:xfrm>
            <a:off x="165672" y="3649932"/>
            <a:ext cx="8852519" cy="2862322"/>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lvl="2"/>
            <a:r>
              <a:rPr lang="en-US" sz="2000" dirty="0">
                <a:solidFill>
                  <a:srgbClr val="FF0000"/>
                </a:solidFill>
              </a:rPr>
              <a:t>Examples:</a:t>
            </a:r>
          </a:p>
          <a:p>
            <a:pPr lvl="3">
              <a:buFont typeface="Wingdings" charset="2"/>
              <a:buChar char="§"/>
            </a:pPr>
            <a:r>
              <a:rPr lang="pl-PL" sz="1600" dirty="0">
                <a:solidFill>
                  <a:srgbClr val="3366FF"/>
                </a:solidFill>
              </a:rPr>
              <a:t>webmail</a:t>
            </a:r>
            <a:r>
              <a:rPr lang="pl-PL" sz="1600" dirty="0"/>
              <a:t>0.zcu.cz.	86400	IN	</a:t>
            </a:r>
            <a:r>
              <a:rPr lang="pl-PL" sz="1600" dirty="0">
                <a:solidFill>
                  <a:srgbClr val="0000FF"/>
                </a:solidFill>
              </a:rPr>
              <a:t>HINFO</a:t>
            </a:r>
            <a:r>
              <a:rPr lang="pl-PL" sz="1600" dirty="0"/>
              <a:t>	"</a:t>
            </a:r>
            <a:r>
              <a:rPr lang="pl-PL" sz="1600" dirty="0">
                <a:solidFill>
                  <a:srgbClr val="0000FF"/>
                </a:solidFill>
              </a:rPr>
              <a:t>PC-SERVER</a:t>
            </a:r>
            <a:r>
              <a:rPr lang="pl-PL" sz="1600" dirty="0"/>
              <a:t>" ”LINUX-OS”</a:t>
            </a:r>
          </a:p>
          <a:p>
            <a:pPr lvl="3">
              <a:buFont typeface="Wingdings" charset="2"/>
              <a:buChar char="§"/>
            </a:pPr>
            <a:r>
              <a:rPr lang="fr-FR" sz="1600" dirty="0">
                <a:solidFill>
                  <a:srgbClr val="0000FF"/>
                </a:solidFill>
              </a:rPr>
              <a:t>RouterB</a:t>
            </a:r>
            <a:r>
              <a:rPr lang="fr-FR" sz="1600" dirty="0"/>
              <a:t>BR-4HG.kek.jp.3600	IN	</a:t>
            </a:r>
            <a:r>
              <a:rPr lang="fr-FR" sz="1600" dirty="0">
                <a:solidFill>
                  <a:srgbClr val="0000FF"/>
                </a:solidFill>
              </a:rPr>
              <a:t>A</a:t>
            </a:r>
            <a:r>
              <a:rPr lang="fr-FR" sz="1600" dirty="0"/>
              <a:t>	130.87.181.132</a:t>
            </a:r>
          </a:p>
          <a:p>
            <a:pPr lvl="3">
              <a:buFont typeface="Wingdings" charset="2"/>
              <a:buChar char="§"/>
            </a:pPr>
            <a:r>
              <a:rPr lang="hu-HU" sz="1600" dirty="0">
                <a:solidFill>
                  <a:srgbClr val="3366FF"/>
                </a:solidFill>
              </a:rPr>
              <a:t>tanabem</a:t>
            </a:r>
            <a:r>
              <a:rPr lang="hu-HU" sz="1600" dirty="0"/>
              <a:t>ac3.kek.jp.	3600	IN	A	130.87.76.149</a:t>
            </a:r>
          </a:p>
          <a:p>
            <a:pPr lvl="3">
              <a:buFont typeface="Wingdings" charset="2"/>
              <a:buChar char="§"/>
            </a:pPr>
            <a:r>
              <a:rPr lang="pl-PL" sz="1600" dirty="0" err="1"/>
              <a:t>t.ipmu.jp</a:t>
            </a:r>
            <a:r>
              <a:rPr lang="pl-PL" sz="1600" dirty="0"/>
              <a:t>.		3600	IN		TXT	"</a:t>
            </a:r>
            <a:r>
              <a:rPr lang="pl-PL" sz="1600" dirty="0" err="1"/>
              <a:t>google-site-verification</a:t>
            </a:r>
            <a:r>
              <a:rPr lang="pl-PL" sz="1600" dirty="0"/>
              <a:t>=VLeiAE4TOL9j4jsf_lnu4ltSsjPqTZWeZ8-5sIASQ_8”</a:t>
            </a:r>
            <a:endParaRPr lang="hu-HU" sz="1600" dirty="0"/>
          </a:p>
          <a:p>
            <a:pPr lvl="3">
              <a:buFont typeface="Wingdings" charset="2"/>
              <a:buChar char="§"/>
            </a:pPr>
            <a:r>
              <a:rPr lang="en-US" sz="1600" dirty="0" err="1"/>
              <a:t>zonetransfer.me</a:t>
            </a:r>
            <a:r>
              <a:rPr lang="en-US" sz="1600" dirty="0"/>
              <a:t>. 301 </a:t>
            </a:r>
            <a:r>
              <a:rPr lang="en-US" sz="1600" dirty="0">
                <a:solidFill>
                  <a:srgbClr val="3366FF"/>
                </a:solidFill>
              </a:rPr>
              <a:t>IN TXT </a:t>
            </a:r>
            <a:r>
              <a:rPr lang="en-US" sz="1600" dirty="0"/>
              <a:t>"Remember to call or email </a:t>
            </a:r>
            <a:r>
              <a:rPr lang="en-US" sz="1600" dirty="0" err="1"/>
              <a:t>Pippa</a:t>
            </a:r>
            <a:r>
              <a:rPr lang="en-US" sz="1600" dirty="0"/>
              <a:t> on +</a:t>
            </a:r>
            <a:r>
              <a:rPr lang="en-US" sz="1600" dirty="0">
                <a:solidFill>
                  <a:srgbClr val="3366FF"/>
                </a:solidFill>
              </a:rPr>
              <a:t>44 123 4567890</a:t>
            </a:r>
            <a:r>
              <a:rPr lang="en-US" sz="1600" dirty="0"/>
              <a:t> or     </a:t>
            </a:r>
            <a:r>
              <a:rPr lang="en-US" sz="1600" dirty="0" err="1"/>
              <a:t>pippa@zonetransfer.me</a:t>
            </a:r>
            <a:r>
              <a:rPr lang="en-US" sz="1600" dirty="0"/>
              <a:t> when making DNS changes”</a:t>
            </a:r>
          </a:p>
          <a:p>
            <a:pPr lvl="3">
              <a:buFont typeface="Wingdings" charset="2"/>
              <a:buChar char="§"/>
            </a:pPr>
            <a:r>
              <a:rPr lang="en-US" sz="1600" dirty="0" err="1"/>
              <a:t>dzc.zonetransfer.me</a:t>
            </a:r>
            <a:r>
              <a:rPr lang="en-US" sz="1600" dirty="0"/>
              <a:t>. 7200 IN </a:t>
            </a:r>
            <a:r>
              <a:rPr lang="en-US" sz="1600" dirty="0">
                <a:solidFill>
                  <a:srgbClr val="3366FF"/>
                </a:solidFill>
              </a:rPr>
              <a:t>TXT</a:t>
            </a:r>
            <a:r>
              <a:rPr lang="en-US" sz="1600" dirty="0"/>
              <a:t> "</a:t>
            </a:r>
            <a:r>
              <a:rPr lang="en-US" sz="1600" dirty="0" err="1">
                <a:solidFill>
                  <a:srgbClr val="3366FF"/>
                </a:solidFill>
              </a:rPr>
              <a:t>AbCdEfG</a:t>
            </a:r>
            <a:r>
              <a:rPr lang="en-US" sz="1600" dirty="0"/>
              <a:t>"</a:t>
            </a:r>
            <a:endParaRPr lang="hu-HU" sz="1600" dirty="0"/>
          </a:p>
          <a:p>
            <a:pPr lvl="3">
              <a:buFont typeface="Wingdings" charset="2"/>
              <a:buChar char="§"/>
            </a:pPr>
            <a:r>
              <a:rPr lang="pl-PL" sz="1600" dirty="0" err="1"/>
              <a:t>testing.zonetransfer.me</a:t>
            </a:r>
            <a:r>
              <a:rPr lang="pl-PL" sz="1600" dirty="0"/>
              <a:t>. 301 </a:t>
            </a:r>
            <a:r>
              <a:rPr lang="pl-PL" sz="1600" dirty="0">
                <a:solidFill>
                  <a:srgbClr val="3366FF"/>
                </a:solidFill>
              </a:rPr>
              <a:t>IN CNAME </a:t>
            </a:r>
            <a:r>
              <a:rPr lang="pl-PL" sz="1600" dirty="0">
                <a:hlinkClick r:id="rId3"/>
              </a:rPr>
              <a:t>www.zonetransfer.me</a:t>
            </a:r>
            <a:r>
              <a:rPr lang="pl-PL" sz="1600" dirty="0"/>
              <a:t>.</a:t>
            </a:r>
          </a:p>
          <a:p>
            <a:pPr lvl="3">
              <a:buFont typeface="Wingdings" charset="2"/>
              <a:buChar char="§"/>
            </a:pPr>
            <a:r>
              <a:rPr lang="pl-PL" sz="1600" dirty="0">
                <a:solidFill>
                  <a:srgbClr val="3366FF"/>
                </a:solidFill>
              </a:rPr>
              <a:t>_</a:t>
            </a:r>
            <a:r>
              <a:rPr lang="pl-PL" sz="1600" dirty="0" err="1">
                <a:solidFill>
                  <a:srgbClr val="3366FF"/>
                </a:solidFill>
              </a:rPr>
              <a:t>sip</a:t>
            </a:r>
            <a:r>
              <a:rPr lang="pl-PL" sz="1600" dirty="0">
                <a:solidFill>
                  <a:srgbClr val="3366FF"/>
                </a:solidFill>
              </a:rPr>
              <a:t>.</a:t>
            </a:r>
            <a:r>
              <a:rPr lang="pl-PL" sz="1600" dirty="0"/>
              <a:t>_</a:t>
            </a:r>
            <a:r>
              <a:rPr lang="pl-PL" sz="1600" dirty="0" err="1"/>
              <a:t>tcp.zonetransfer.me</a:t>
            </a:r>
            <a:r>
              <a:rPr lang="pl-PL" sz="1600" dirty="0"/>
              <a:t>. 14000 </a:t>
            </a:r>
            <a:r>
              <a:rPr lang="pl-PL" sz="1600" dirty="0">
                <a:solidFill>
                  <a:srgbClr val="3366FF"/>
                </a:solidFill>
              </a:rPr>
              <a:t>IN SRV </a:t>
            </a:r>
            <a:r>
              <a:rPr lang="pl-PL" sz="1600" dirty="0"/>
              <a:t>0 0 5060 </a:t>
            </a:r>
            <a:r>
              <a:rPr lang="pl-PL" sz="1600" dirty="0" err="1"/>
              <a:t>www.zonetransfer.me</a:t>
            </a:r>
            <a:r>
              <a:rPr lang="pl-PL" sz="1600" dirty="0"/>
              <a:t>. </a:t>
            </a:r>
          </a:p>
        </p:txBody>
      </p:sp>
      <p:sp>
        <p:nvSpPr>
          <p:cNvPr id="3" name="Rectangle 2"/>
          <p:cNvSpPr/>
          <p:nvPr/>
        </p:nvSpPr>
        <p:spPr>
          <a:xfrm>
            <a:off x="165672" y="3058148"/>
            <a:ext cx="8852519" cy="40011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lvl="2">
              <a:buFont typeface="Wingdings" charset="2"/>
              <a:buChar char="§"/>
            </a:pPr>
            <a:r>
              <a:rPr lang="en-US" sz="2000" dirty="0"/>
              <a:t>Resource Records (84 different information) can be </a:t>
            </a:r>
            <a:r>
              <a:rPr lang="en-US" sz="2000" dirty="0">
                <a:solidFill>
                  <a:srgbClr val="FF0000"/>
                </a:solidFill>
              </a:rPr>
              <a:t>leaked </a:t>
            </a:r>
          </a:p>
        </p:txBody>
      </p:sp>
      <p:sp>
        <p:nvSpPr>
          <p:cNvPr id="14" name="Title 1"/>
          <p:cNvSpPr>
            <a:spLocks noGrp="1"/>
          </p:cNvSpPr>
          <p:nvPr>
            <p:ph type="title"/>
          </p:nvPr>
        </p:nvSpPr>
        <p:spPr>
          <a:xfrm>
            <a:off x="236197" y="1054700"/>
            <a:ext cx="4209219" cy="489091"/>
          </a:xfrm>
        </p:spPr>
        <p:txBody>
          <a:bodyPr>
            <a:noAutofit/>
          </a:bodyPr>
          <a:lstStyle/>
          <a:p>
            <a:pPr marL="342900" indent="-342900">
              <a:buFont typeface="Wingdings" charset="2"/>
              <a:buChar char="§"/>
            </a:pPr>
            <a:r>
              <a:rPr lang="en-US" sz="2400" dirty="0" smtClean="0">
                <a:latin typeface="+mn-lt"/>
              </a:rPr>
              <a:t>Motivations</a:t>
            </a:r>
            <a:endParaRPr lang="en-US" sz="2400" dirty="0">
              <a:latin typeface="+mn-lt"/>
            </a:endParaRPr>
          </a:p>
        </p:txBody>
      </p:sp>
    </p:spTree>
    <p:extLst>
      <p:ext uri="{BB962C8B-B14F-4D97-AF65-F5344CB8AC3E}">
        <p14:creationId xmlns:p14="http://schemas.microsoft.com/office/powerpoint/2010/main" val="290276297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197" y="1054700"/>
            <a:ext cx="4209219" cy="489091"/>
          </a:xfrm>
        </p:spPr>
        <p:txBody>
          <a:bodyPr>
            <a:noAutofit/>
          </a:bodyPr>
          <a:lstStyle/>
          <a:p>
            <a:pPr marL="342900" indent="-342900">
              <a:buFont typeface="Wingdings" charset="2"/>
              <a:buChar char="§"/>
            </a:pPr>
            <a:r>
              <a:rPr lang="en-US" sz="2400" dirty="0" smtClean="0">
                <a:latin typeface="+mn-lt"/>
              </a:rPr>
              <a:t>Data Collection</a:t>
            </a:r>
            <a:endParaRPr lang="en-US" sz="2400" dirty="0">
              <a:latin typeface="+mn-lt"/>
            </a:endParaRPr>
          </a:p>
        </p:txBody>
      </p:sp>
      <p:sp>
        <p:nvSpPr>
          <p:cNvPr id="3" name="Content Placeholder 2"/>
          <p:cNvSpPr>
            <a:spLocks noGrp="1"/>
          </p:cNvSpPr>
          <p:nvPr>
            <p:ph idx="1"/>
          </p:nvPr>
        </p:nvSpPr>
        <p:spPr>
          <a:xfrm>
            <a:off x="478600" y="1543791"/>
            <a:ext cx="8343580" cy="4977421"/>
          </a:xfrm>
        </p:spPr>
        <p:txBody>
          <a:bodyPr>
            <a:normAutofit fontScale="77500" lnSpcReduction="20000"/>
          </a:bodyPr>
          <a:lstStyle/>
          <a:p>
            <a:pPr marL="0" indent="0">
              <a:buNone/>
            </a:pPr>
            <a:endParaRPr lang="en-US" dirty="0" smtClean="0"/>
          </a:p>
          <a:p>
            <a:pPr lvl="1">
              <a:buFont typeface="Wingdings" charset="2"/>
              <a:buChar char="§"/>
            </a:pPr>
            <a:r>
              <a:rPr lang="en-US" dirty="0" smtClean="0"/>
              <a:t>According to IANA(Internet Assigned Number Authority)</a:t>
            </a:r>
          </a:p>
          <a:p>
            <a:pPr lvl="2">
              <a:buFont typeface="Wingdings" charset="2"/>
              <a:buChar char="§"/>
            </a:pPr>
            <a:r>
              <a:rPr lang="en-US" dirty="0" err="1" smtClean="0"/>
              <a:t>ccTLD</a:t>
            </a:r>
            <a:r>
              <a:rPr lang="en-US" dirty="0" smtClean="0"/>
              <a:t>	 -&gt; 249</a:t>
            </a:r>
          </a:p>
          <a:p>
            <a:pPr lvl="2">
              <a:buFont typeface="Wingdings" charset="2"/>
              <a:buChar char="§"/>
            </a:pPr>
            <a:r>
              <a:rPr lang="en-US" dirty="0" err="1" smtClean="0"/>
              <a:t>gTLD</a:t>
            </a:r>
            <a:r>
              <a:rPr lang="en-US" dirty="0" smtClean="0"/>
              <a:t>	-&gt;   22</a:t>
            </a:r>
          </a:p>
          <a:p>
            <a:pPr lvl="2">
              <a:buFont typeface="Wingdings" charset="2"/>
              <a:buChar char="§"/>
            </a:pPr>
            <a:r>
              <a:rPr lang="en-US" dirty="0" smtClean="0"/>
              <a:t>IDN	-&gt;   4</a:t>
            </a:r>
          </a:p>
          <a:p>
            <a:pPr lvl="2">
              <a:buFont typeface="Wingdings" charset="2"/>
              <a:buChar char="§"/>
            </a:pPr>
            <a:endParaRPr lang="en-US" dirty="0" smtClean="0"/>
          </a:p>
          <a:p>
            <a:pPr lvl="1">
              <a:buFont typeface="Wingdings" charset="2"/>
              <a:buChar char="§"/>
            </a:pPr>
            <a:r>
              <a:rPr lang="en-US" dirty="0" smtClean="0"/>
              <a:t>By the result of scripts (</a:t>
            </a:r>
            <a:r>
              <a:rPr lang="en-US" dirty="0" err="1" smtClean="0"/>
              <a:t>Net:DNS</a:t>
            </a:r>
            <a:r>
              <a:rPr lang="en-US" dirty="0" smtClean="0"/>
              <a:t>)</a:t>
            </a:r>
          </a:p>
          <a:p>
            <a:pPr lvl="2">
              <a:buFont typeface="Wingdings" charset="2"/>
              <a:buChar char="§"/>
            </a:pPr>
            <a:r>
              <a:rPr lang="en-US" dirty="0" smtClean="0"/>
              <a:t>Total domains for the investigation 			-&gt;   314</a:t>
            </a:r>
          </a:p>
          <a:p>
            <a:pPr lvl="2">
              <a:buFont typeface="Wingdings" charset="2"/>
              <a:buChar char="§"/>
            </a:pPr>
            <a:r>
              <a:rPr lang="en-US" dirty="0" smtClean="0"/>
              <a:t>Authoritative Name Servers for 314 domains	-&gt; 1284</a:t>
            </a:r>
          </a:p>
          <a:p>
            <a:pPr lvl="2">
              <a:buFont typeface="Wingdings" charset="2"/>
              <a:buChar char="§"/>
            </a:pPr>
            <a:endParaRPr lang="en-US" dirty="0" smtClean="0"/>
          </a:p>
          <a:p>
            <a:pPr lvl="1">
              <a:buFont typeface="Wingdings" charset="2"/>
              <a:buChar char="§"/>
            </a:pPr>
            <a:r>
              <a:rPr lang="en-US" dirty="0" smtClean="0"/>
              <a:t>Google Site Search for SLDs</a:t>
            </a:r>
          </a:p>
          <a:p>
            <a:pPr lvl="1">
              <a:buFont typeface="Wingdings" charset="2"/>
              <a:buChar char="§"/>
            </a:pPr>
            <a:endParaRPr lang="en-US" dirty="0" smtClean="0"/>
          </a:p>
          <a:p>
            <a:pPr lvl="2">
              <a:buFont typeface="Wingdings" charset="2"/>
              <a:buChar char="§"/>
            </a:pPr>
            <a:r>
              <a:rPr lang="en-US" dirty="0" smtClean="0"/>
              <a:t>Sites of </a:t>
            </a:r>
            <a:r>
              <a:rPr lang="en-US" dirty="0" err="1" smtClean="0"/>
              <a:t>ccTLD</a:t>
            </a:r>
            <a:r>
              <a:rPr lang="en-US" dirty="0" smtClean="0"/>
              <a:t> (Multi Link Add-on)				-&gt; 156,648</a:t>
            </a:r>
          </a:p>
          <a:p>
            <a:pPr lvl="2">
              <a:buFont typeface="Wingdings" charset="2"/>
              <a:buChar char="§"/>
            </a:pPr>
            <a:r>
              <a:rPr lang="en-US" dirty="0" smtClean="0"/>
              <a:t>Filtered Second Level domains	</a:t>
            </a:r>
            <a:r>
              <a:rPr lang="en-US" dirty="0"/>
              <a:t>	</a:t>
            </a:r>
            <a:r>
              <a:rPr lang="en-US" dirty="0" smtClean="0"/>
              <a:t>			-&gt;   34,164</a:t>
            </a:r>
          </a:p>
          <a:p>
            <a:pPr lvl="2">
              <a:buFont typeface="Wingdings" charset="2"/>
              <a:buChar char="§"/>
            </a:pPr>
            <a:r>
              <a:rPr lang="en-US" dirty="0" smtClean="0"/>
              <a:t>Authoritative Name Servers for 34,164 domains	-&gt;   46,416				</a:t>
            </a:r>
          </a:p>
          <a:p>
            <a:pPr lvl="2"/>
            <a:endParaRPr lang="en-US" dirty="0" smtClean="0"/>
          </a:p>
          <a:p>
            <a:pPr lvl="2"/>
            <a:endParaRPr lang="en-US" dirty="0" smtClean="0"/>
          </a:p>
          <a:p>
            <a:pPr lvl="2"/>
            <a:endParaRPr lang="en-US" dirty="0"/>
          </a:p>
          <a:p>
            <a:pPr marL="579438" lvl="2" indent="0">
              <a:buNone/>
            </a:pPr>
            <a:endParaRPr lang="en-US" dirty="0" smtClean="0"/>
          </a:p>
          <a:p>
            <a:pPr marL="579438" lvl="2" indent="0">
              <a:buNone/>
            </a:pPr>
            <a:endParaRPr lang="en-US" dirty="0" smtClean="0"/>
          </a:p>
        </p:txBody>
      </p:sp>
      <p:sp>
        <p:nvSpPr>
          <p:cNvPr id="4" name="Slide Number Placeholder 3"/>
          <p:cNvSpPr>
            <a:spLocks noGrp="1"/>
          </p:cNvSpPr>
          <p:nvPr>
            <p:ph type="sldNum" sz="quarter" idx="12"/>
          </p:nvPr>
        </p:nvSpPr>
        <p:spPr/>
        <p:txBody>
          <a:bodyPr/>
          <a:lstStyle/>
          <a:p>
            <a:fld id="{4CD3F845-1450-AD48-8870-624090ECF818}" type="slidenum">
              <a:rPr lang="en-US" smtClean="0"/>
              <a:t>9</a:t>
            </a:fld>
            <a:endParaRPr lang="en-US"/>
          </a:p>
        </p:txBody>
      </p:sp>
      <p:grpSp>
        <p:nvGrpSpPr>
          <p:cNvPr id="5" name="Group 4"/>
          <p:cNvGrpSpPr/>
          <p:nvPr/>
        </p:nvGrpSpPr>
        <p:grpSpPr>
          <a:xfrm>
            <a:off x="142990" y="246338"/>
            <a:ext cx="635496" cy="907851"/>
            <a:chOff x="1" y="789887"/>
            <a:chExt cx="635496" cy="907851"/>
          </a:xfrm>
        </p:grpSpPr>
        <p:sp>
          <p:nvSpPr>
            <p:cNvPr id="6" name="Chevron 5"/>
            <p:cNvSpPr/>
            <p:nvPr/>
          </p:nvSpPr>
          <p:spPr>
            <a:xfrm rot="5400000">
              <a:off x="-136177" y="926065"/>
              <a:ext cx="907851" cy="635496"/>
            </a:xfrm>
            <a:prstGeom prst="chevron">
              <a:avLst/>
            </a:prstGeom>
          </p:spPr>
          <p:style>
            <a:lnRef idx="1">
              <a:schemeClr val="accent1">
                <a:alpha val="90000"/>
                <a:hueOff val="0"/>
                <a:satOff val="0"/>
                <a:lumOff val="0"/>
                <a:alphaOff val="-10000"/>
              </a:schemeClr>
            </a:lnRef>
            <a:fillRef idx="3">
              <a:schemeClr val="accent1">
                <a:alpha val="90000"/>
                <a:hueOff val="0"/>
                <a:satOff val="0"/>
                <a:lumOff val="0"/>
                <a:alphaOff val="-10000"/>
              </a:schemeClr>
            </a:fillRef>
            <a:effectRef idx="2">
              <a:schemeClr val="accent1">
                <a:alpha val="90000"/>
                <a:hueOff val="0"/>
                <a:satOff val="0"/>
                <a:lumOff val="0"/>
                <a:alphaOff val="-10000"/>
              </a:schemeClr>
            </a:effectRef>
            <a:fontRef idx="minor">
              <a:schemeClr val="lt1"/>
            </a:fontRef>
          </p:style>
        </p:sp>
        <p:sp>
          <p:nvSpPr>
            <p:cNvPr id="7" name="Chevron 4"/>
            <p:cNvSpPr/>
            <p:nvPr/>
          </p:nvSpPr>
          <p:spPr>
            <a:xfrm>
              <a:off x="1" y="1107635"/>
              <a:ext cx="635496" cy="27235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795" tIns="10795" rIns="10795" bIns="10795" numCol="1" spcCol="1270" anchor="ctr" anchorCtr="0">
              <a:noAutofit/>
            </a:bodyPr>
            <a:lstStyle/>
            <a:p>
              <a:pPr lvl="0" algn="ctr" defTabSz="755650">
                <a:lnSpc>
                  <a:spcPct val="90000"/>
                </a:lnSpc>
                <a:spcBef>
                  <a:spcPct val="0"/>
                </a:spcBef>
                <a:spcAft>
                  <a:spcPct val="35000"/>
                </a:spcAft>
              </a:pPr>
              <a:r>
                <a:rPr lang="en-US" sz="1700" dirty="0"/>
                <a:t>3</a:t>
              </a:r>
              <a:endParaRPr lang="en-US" sz="1700" kern="1200" dirty="0"/>
            </a:p>
          </p:txBody>
        </p:sp>
      </p:grpSp>
      <p:grpSp>
        <p:nvGrpSpPr>
          <p:cNvPr id="8" name="Group 7"/>
          <p:cNvGrpSpPr/>
          <p:nvPr/>
        </p:nvGrpSpPr>
        <p:grpSpPr>
          <a:xfrm>
            <a:off x="778485" y="246339"/>
            <a:ext cx="8365515" cy="590103"/>
            <a:chOff x="635496" y="789888"/>
            <a:chExt cx="5460503" cy="590103"/>
          </a:xfrm>
        </p:grpSpPr>
        <p:sp>
          <p:nvSpPr>
            <p:cNvPr id="9" name="Round Same Side Corner Rectangle 8"/>
            <p:cNvSpPr/>
            <p:nvPr/>
          </p:nvSpPr>
          <p:spPr>
            <a:xfrm rot="5400000">
              <a:off x="3070696" y="-1645312"/>
              <a:ext cx="590103" cy="5460503"/>
            </a:xfrm>
            <a:prstGeom prst="round2SameRect">
              <a:avLst/>
            </a:prstGeom>
          </p:spPr>
          <p:style>
            <a:lnRef idx="1">
              <a:schemeClr val="accent1">
                <a:alpha val="90000"/>
                <a:hueOff val="0"/>
                <a:satOff val="0"/>
                <a:lumOff val="0"/>
                <a:alphaOff val="-1000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0" name="Round Same Side Corner Rectangle 6"/>
            <p:cNvSpPr/>
            <p:nvPr/>
          </p:nvSpPr>
          <p:spPr>
            <a:xfrm>
              <a:off x="635496" y="818694"/>
              <a:ext cx="5431697" cy="53249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smtClean="0"/>
                <a:t>Current Studies(Investigation on zone transfer )</a:t>
              </a:r>
              <a:endParaRPr lang="en-US" sz="2700" kern="1200" dirty="0"/>
            </a:p>
          </p:txBody>
        </p:sp>
      </p:grpSp>
    </p:spTree>
    <p:extLst>
      <p:ext uri="{BB962C8B-B14F-4D97-AF65-F5344CB8AC3E}">
        <p14:creationId xmlns:p14="http://schemas.microsoft.com/office/powerpoint/2010/main" val="16679515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4713</TotalTime>
  <Words>1542</Words>
  <Application>Microsoft Macintosh PowerPoint</Application>
  <PresentationFormat>On-screen Show (4:3)</PresentationFormat>
  <Paragraphs>432</Paragraphs>
  <Slides>23</Slides>
  <Notes>8</Notes>
  <HiddenSlides>0</HiddenSlides>
  <MMClips>0</MMClips>
  <ScaleCrop>false</ScaleCrop>
  <HeadingPairs>
    <vt:vector size="4" baseType="variant">
      <vt:variant>
        <vt:lpstr>Theme</vt:lpstr>
      </vt:variant>
      <vt:variant>
        <vt:i4>4</vt:i4>
      </vt:variant>
      <vt:variant>
        <vt:lpstr>Slide Titles</vt:lpstr>
      </vt:variant>
      <vt:variant>
        <vt:i4>23</vt:i4>
      </vt:variant>
    </vt:vector>
  </HeadingPairs>
  <TitlesOfParts>
    <vt:vector size="27" baseType="lpstr">
      <vt:lpstr>Office Theme</vt:lpstr>
      <vt:lpstr>1_Office Theme</vt:lpstr>
      <vt:lpstr>2_Office Theme</vt:lpstr>
      <vt:lpstr>Advantage</vt:lpstr>
      <vt:lpstr>Advancing Network Security Research </vt:lpstr>
      <vt:lpstr>PowerPoint Presentation</vt:lpstr>
      <vt:lpstr>PowerPoint Presentation</vt:lpstr>
      <vt:lpstr>Contents </vt:lpstr>
      <vt:lpstr>PowerPoint Presentation</vt:lpstr>
      <vt:lpstr>PowerPoint Presentation</vt:lpstr>
      <vt:lpstr>PowerPoint Presentation</vt:lpstr>
      <vt:lpstr>Motivations</vt:lpstr>
      <vt:lpstr>Data Collection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DNS Traffic analysis &amp; Invastigation on zone transfer misconfiguration </dc:title>
  <dc:creator>Lab</dc:creator>
  <cp:lastModifiedBy>Lab</cp:lastModifiedBy>
  <cp:revision>236</cp:revision>
  <dcterms:created xsi:type="dcterms:W3CDTF">2012-07-24T04:33:05Z</dcterms:created>
  <dcterms:modified xsi:type="dcterms:W3CDTF">2012-08-02T19:10:35Z</dcterms:modified>
</cp:coreProperties>
</file>